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 id="2147483822" r:id="rId2"/>
    <p:sldMasterId id="2147483834" r:id="rId3"/>
    <p:sldMasterId id="2147483846" r:id="rId4"/>
    <p:sldMasterId id="2147483858" r:id="rId5"/>
    <p:sldMasterId id="2147483870" r:id="rId6"/>
    <p:sldMasterId id="2147483882" r:id="rId7"/>
    <p:sldMasterId id="2147483894" r:id="rId8"/>
    <p:sldMasterId id="2147483906" r:id="rId9"/>
    <p:sldMasterId id="2147483918" r:id="rId10"/>
    <p:sldMasterId id="2147483930" r:id="rId11"/>
    <p:sldMasterId id="2147483942" r:id="rId12"/>
    <p:sldMasterId id="2147483975" r:id="rId13"/>
    <p:sldMasterId id="2147483990" r:id="rId14"/>
  </p:sldMasterIdLst>
  <p:notesMasterIdLst>
    <p:notesMasterId r:id="rId39"/>
  </p:notesMasterIdLst>
  <p:handoutMasterIdLst>
    <p:handoutMasterId r:id="rId40"/>
  </p:handoutMasterIdLst>
  <p:sldIdLst>
    <p:sldId id="263" r:id="rId15"/>
    <p:sldId id="272" r:id="rId16"/>
    <p:sldId id="273" r:id="rId17"/>
    <p:sldId id="289" r:id="rId18"/>
    <p:sldId id="290" r:id="rId19"/>
    <p:sldId id="274" r:id="rId20"/>
    <p:sldId id="291" r:id="rId21"/>
    <p:sldId id="275" r:id="rId22"/>
    <p:sldId id="302" r:id="rId23"/>
    <p:sldId id="279" r:id="rId24"/>
    <p:sldId id="297" r:id="rId25"/>
    <p:sldId id="304" r:id="rId26"/>
    <p:sldId id="305" r:id="rId27"/>
    <p:sldId id="298" r:id="rId28"/>
    <p:sldId id="300" r:id="rId29"/>
    <p:sldId id="301" r:id="rId30"/>
    <p:sldId id="284" r:id="rId31"/>
    <p:sldId id="296" r:id="rId32"/>
    <p:sldId id="285" r:id="rId33"/>
    <p:sldId id="293" r:id="rId34"/>
    <p:sldId id="294" r:id="rId35"/>
    <p:sldId id="286" r:id="rId36"/>
    <p:sldId id="292" r:id="rId37"/>
    <p:sldId id="306" r:id="rId38"/>
  </p:sldIdLst>
  <p:sldSz cx="9144000" cy="5143500" type="screen16x9"/>
  <p:notesSz cx="6805613" cy="9944100"/>
  <p:defaultTextStyle>
    <a:defPPr>
      <a:defRPr lang="en-US"/>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1">
          <p15:clr>
            <a:srgbClr val="A4A3A4"/>
          </p15:clr>
        </p15:guide>
        <p15:guide id="2" orient="horz" pos="2783">
          <p15:clr>
            <a:srgbClr val="A4A3A4"/>
          </p15:clr>
        </p15:guide>
        <p15:guide id="3" pos="53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86"/>
    <a:srgbClr val="005386"/>
    <a:srgbClr val="6DA7BF"/>
    <a:srgbClr val="5B7F95"/>
    <a:srgbClr val="003300"/>
    <a:srgbClr val="F37021"/>
    <a:srgbClr val="EFD921"/>
    <a:srgbClr val="2C87CB"/>
    <a:srgbClr val="3BACFF"/>
    <a:srgbClr val="1FE4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D9940C-3632-4EA0-8A41-37D96B549DD5}" v="14" dt="2024-09-06T12:50:00.177"/>
    <p1510:client id="{4A06F91F-80C4-42B7-8D31-DB934E74BA9D}" v="1842" dt="2024-09-06T12:29:15.882"/>
    <p1510:client id="{4A7B56BA-8692-4106-9B0A-B6AC0ADBF9DE}" v="6" dt="2024-09-06T12:44:20.040"/>
    <p1510:client id="{9D74CD2D-E0BF-4E4E-BA16-081EE4AC4081}" v="746" dt="2024-09-06T12:54:46.335"/>
    <p1510:client id="{B7F4F666-A2F2-41FF-B15B-FE54D6143020}" v="531" dt="2024-09-06T11:23:06.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771"/>
        <p:guide orient="horz" pos="2783"/>
        <p:guide pos="537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notesMaster" Target="notesMasters/notesMaster1.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20" Type="http://schemas.openxmlformats.org/officeDocument/2006/relationships/slide" Target="slides/slide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7205"/>
          </a:xfrm>
          <a:prstGeom prst="rect">
            <a:avLst/>
          </a:prstGeom>
        </p:spPr>
        <p:txBody>
          <a:bodyPr vert="horz" lIns="94064" tIns="47032" rIns="94064" bIns="47032" rtlCol="0"/>
          <a:lstStyle>
            <a:lvl1pPr algn="l">
              <a:defRPr sz="1200"/>
            </a:lvl1pPr>
          </a:lstStyle>
          <a:p>
            <a:endParaRPr lang="en-US"/>
          </a:p>
        </p:txBody>
      </p:sp>
      <p:sp>
        <p:nvSpPr>
          <p:cNvPr id="3" name="Date Placeholder 2"/>
          <p:cNvSpPr>
            <a:spLocks noGrp="1"/>
          </p:cNvSpPr>
          <p:nvPr>
            <p:ph type="dt" sz="quarter" idx="1"/>
          </p:nvPr>
        </p:nvSpPr>
        <p:spPr>
          <a:xfrm>
            <a:off x="3854940" y="1"/>
            <a:ext cx="2949099" cy="497205"/>
          </a:xfrm>
          <a:prstGeom prst="rect">
            <a:avLst/>
          </a:prstGeom>
        </p:spPr>
        <p:txBody>
          <a:bodyPr vert="horz" lIns="94064" tIns="47032" rIns="94064" bIns="47032" rtlCol="0"/>
          <a:lstStyle>
            <a:lvl1pPr algn="r">
              <a:defRPr sz="1200"/>
            </a:lvl1pPr>
          </a:lstStyle>
          <a:p>
            <a:fld id="{CD4DA60F-0BB5-4A3D-B6FA-FDF2FC2558E5}" type="datetimeFigureOut">
              <a:rPr lang="en-US" smtClean="0"/>
              <a:pPr/>
              <a:t>1/19/2025</a:t>
            </a:fld>
            <a:endParaRPr lang="en-US"/>
          </a:p>
        </p:txBody>
      </p:sp>
      <p:sp>
        <p:nvSpPr>
          <p:cNvPr id="4" name="Footer Placeholder 3"/>
          <p:cNvSpPr>
            <a:spLocks noGrp="1"/>
          </p:cNvSpPr>
          <p:nvPr>
            <p:ph type="ftr" sz="quarter" idx="2"/>
          </p:nvPr>
        </p:nvSpPr>
        <p:spPr>
          <a:xfrm>
            <a:off x="1" y="9445170"/>
            <a:ext cx="2949099" cy="497205"/>
          </a:xfrm>
          <a:prstGeom prst="rect">
            <a:avLst/>
          </a:prstGeom>
        </p:spPr>
        <p:txBody>
          <a:bodyPr vert="horz" lIns="94064" tIns="47032" rIns="94064" bIns="47032" rtlCol="0" anchor="b"/>
          <a:lstStyle>
            <a:lvl1pPr algn="l">
              <a:defRPr sz="1200"/>
            </a:lvl1pPr>
          </a:lstStyle>
          <a:p>
            <a:endParaRPr lang="en-US"/>
          </a:p>
        </p:txBody>
      </p:sp>
      <p:sp>
        <p:nvSpPr>
          <p:cNvPr id="5" name="Slide Number Placeholder 4"/>
          <p:cNvSpPr>
            <a:spLocks noGrp="1"/>
          </p:cNvSpPr>
          <p:nvPr>
            <p:ph type="sldNum" sz="quarter" idx="3"/>
          </p:nvPr>
        </p:nvSpPr>
        <p:spPr>
          <a:xfrm>
            <a:off x="3854940" y="9445170"/>
            <a:ext cx="2949099" cy="497205"/>
          </a:xfrm>
          <a:prstGeom prst="rect">
            <a:avLst/>
          </a:prstGeom>
        </p:spPr>
        <p:txBody>
          <a:bodyPr vert="horz" lIns="94064" tIns="47032" rIns="94064" bIns="47032" rtlCol="0" anchor="b"/>
          <a:lstStyle>
            <a:lvl1pPr algn="r">
              <a:defRPr sz="1200"/>
            </a:lvl1pPr>
          </a:lstStyle>
          <a:p>
            <a:fld id="{44425933-59C9-4582-A8D9-570D66460C9E}" type="slidenum">
              <a:rPr lang="en-US" smtClean="0"/>
              <a:pPr/>
              <a:t>‹#›</a:t>
            </a:fld>
            <a:endParaRPr lang="en-US"/>
          </a:p>
        </p:txBody>
      </p:sp>
    </p:spTree>
    <p:extLst>
      <p:ext uri="{BB962C8B-B14F-4D97-AF65-F5344CB8AC3E}">
        <p14:creationId xmlns:p14="http://schemas.microsoft.com/office/powerpoint/2010/main" val="1856736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7205"/>
          </a:xfrm>
          <a:prstGeom prst="rect">
            <a:avLst/>
          </a:prstGeom>
        </p:spPr>
        <p:txBody>
          <a:bodyPr vert="horz" lIns="94064" tIns="47032" rIns="94064" bIns="47032" rtlCol="0"/>
          <a:lstStyle>
            <a:lvl1pPr algn="l">
              <a:defRPr sz="1200"/>
            </a:lvl1pPr>
          </a:lstStyle>
          <a:p>
            <a:endParaRPr lang="en-US"/>
          </a:p>
        </p:txBody>
      </p:sp>
      <p:sp>
        <p:nvSpPr>
          <p:cNvPr id="3" name="Date Placeholder 2"/>
          <p:cNvSpPr>
            <a:spLocks noGrp="1"/>
          </p:cNvSpPr>
          <p:nvPr>
            <p:ph type="dt" idx="1"/>
          </p:nvPr>
        </p:nvSpPr>
        <p:spPr>
          <a:xfrm>
            <a:off x="3854940" y="1"/>
            <a:ext cx="2949099" cy="497205"/>
          </a:xfrm>
          <a:prstGeom prst="rect">
            <a:avLst/>
          </a:prstGeom>
        </p:spPr>
        <p:txBody>
          <a:bodyPr vert="horz" lIns="94064" tIns="47032" rIns="94064" bIns="47032" rtlCol="0"/>
          <a:lstStyle>
            <a:lvl1pPr algn="r">
              <a:defRPr sz="1200"/>
            </a:lvl1pPr>
          </a:lstStyle>
          <a:p>
            <a:fld id="{C2262F3B-5CC7-4D5E-B602-F5E0CB55D9B3}" type="datetimeFigureOut">
              <a:rPr lang="en-US" smtClean="0"/>
              <a:pPr/>
              <a:t>1/19/2025</a:t>
            </a:fld>
            <a:endParaRPr lang="en-US"/>
          </a:p>
        </p:txBody>
      </p:sp>
      <p:sp>
        <p:nvSpPr>
          <p:cNvPr id="4" name="Slide Image Placeholder 3"/>
          <p:cNvSpPr>
            <a:spLocks noGrp="1" noRot="1" noChangeAspect="1"/>
          </p:cNvSpPr>
          <p:nvPr>
            <p:ph type="sldImg" idx="2"/>
          </p:nvPr>
        </p:nvSpPr>
        <p:spPr>
          <a:xfrm>
            <a:off x="88900" y="744538"/>
            <a:ext cx="6627813" cy="3729037"/>
          </a:xfrm>
          <a:prstGeom prst="rect">
            <a:avLst/>
          </a:prstGeom>
          <a:noFill/>
          <a:ln w="12700">
            <a:solidFill>
              <a:prstClr val="black"/>
            </a:solidFill>
          </a:ln>
        </p:spPr>
        <p:txBody>
          <a:bodyPr vert="horz" lIns="94064" tIns="47032" rIns="94064" bIns="47032" rtlCol="0" anchor="ctr"/>
          <a:lstStyle/>
          <a:p>
            <a:endParaRPr lang="en-US"/>
          </a:p>
        </p:txBody>
      </p:sp>
      <p:sp>
        <p:nvSpPr>
          <p:cNvPr id="5" name="Notes Placeholder 4"/>
          <p:cNvSpPr>
            <a:spLocks noGrp="1"/>
          </p:cNvSpPr>
          <p:nvPr>
            <p:ph type="body" sz="quarter" idx="3"/>
          </p:nvPr>
        </p:nvSpPr>
        <p:spPr>
          <a:xfrm>
            <a:off x="680562" y="4723449"/>
            <a:ext cx="5444490" cy="4474845"/>
          </a:xfrm>
          <a:prstGeom prst="rect">
            <a:avLst/>
          </a:prstGeom>
        </p:spPr>
        <p:txBody>
          <a:bodyPr vert="horz" lIns="94064" tIns="47032" rIns="94064" bIns="4703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45170"/>
            <a:ext cx="2949099" cy="497205"/>
          </a:xfrm>
          <a:prstGeom prst="rect">
            <a:avLst/>
          </a:prstGeom>
        </p:spPr>
        <p:txBody>
          <a:bodyPr vert="horz" lIns="94064" tIns="47032" rIns="94064" bIns="47032" rtlCol="0" anchor="b"/>
          <a:lstStyle>
            <a:lvl1pPr algn="l">
              <a:defRPr sz="1200"/>
            </a:lvl1pPr>
          </a:lstStyle>
          <a:p>
            <a:endParaRPr lang="en-US"/>
          </a:p>
        </p:txBody>
      </p:sp>
      <p:sp>
        <p:nvSpPr>
          <p:cNvPr id="7" name="Slide Number Placeholder 6"/>
          <p:cNvSpPr>
            <a:spLocks noGrp="1"/>
          </p:cNvSpPr>
          <p:nvPr>
            <p:ph type="sldNum" sz="quarter" idx="5"/>
          </p:nvPr>
        </p:nvSpPr>
        <p:spPr>
          <a:xfrm>
            <a:off x="3854940" y="9445170"/>
            <a:ext cx="2949099" cy="497205"/>
          </a:xfrm>
          <a:prstGeom prst="rect">
            <a:avLst/>
          </a:prstGeom>
        </p:spPr>
        <p:txBody>
          <a:bodyPr vert="horz" lIns="94064" tIns="47032" rIns="94064" bIns="47032" rtlCol="0" anchor="b"/>
          <a:lstStyle>
            <a:lvl1pPr algn="r">
              <a:defRPr sz="1200"/>
            </a:lvl1pPr>
          </a:lstStyle>
          <a:p>
            <a:fld id="{830233AA-EDD9-4D1C-B66A-95A21E602A8F}" type="slidenum">
              <a:rPr lang="en-US" smtClean="0"/>
              <a:pPr/>
              <a:t>‹#›</a:t>
            </a:fld>
            <a:endParaRPr lang="en-US"/>
          </a:p>
        </p:txBody>
      </p:sp>
    </p:spTree>
    <p:extLst>
      <p:ext uri="{BB962C8B-B14F-4D97-AF65-F5344CB8AC3E}">
        <p14:creationId xmlns:p14="http://schemas.microsoft.com/office/powerpoint/2010/main" val="685792123"/>
      </p:ext>
    </p:extLst>
  </p:cSld>
  <p:clrMap bg1="lt1" tx1="dk1" bg2="lt2" tx2="dk2" accent1="accent1" accent2="accent2" accent3="accent3" accent4="accent4" accent5="accent5" accent6="accent6" hlink="hlink" folHlink="folHlink"/>
  <p:notesStyle>
    <a:lvl1pPr marL="0" algn="l" defTabSz="879152" rtl="0" eaLnBrk="1" latinLnBrk="0" hangingPunct="1">
      <a:defRPr sz="1200" kern="1200">
        <a:solidFill>
          <a:schemeClr val="tx1"/>
        </a:solidFill>
        <a:latin typeface="+mn-lt"/>
        <a:ea typeface="+mn-ea"/>
        <a:cs typeface="+mn-cs"/>
      </a:defRPr>
    </a:lvl1pPr>
    <a:lvl2pPr marL="439576" algn="l" defTabSz="879152" rtl="0" eaLnBrk="1" latinLnBrk="0" hangingPunct="1">
      <a:defRPr sz="1200" kern="1200">
        <a:solidFill>
          <a:schemeClr val="tx1"/>
        </a:solidFill>
        <a:latin typeface="+mn-lt"/>
        <a:ea typeface="+mn-ea"/>
        <a:cs typeface="+mn-cs"/>
      </a:defRPr>
    </a:lvl2pPr>
    <a:lvl3pPr marL="879152" algn="l" defTabSz="879152" rtl="0" eaLnBrk="1" latinLnBrk="0" hangingPunct="1">
      <a:defRPr sz="1200" kern="1200">
        <a:solidFill>
          <a:schemeClr val="tx1"/>
        </a:solidFill>
        <a:latin typeface="+mn-lt"/>
        <a:ea typeface="+mn-ea"/>
        <a:cs typeface="+mn-cs"/>
      </a:defRPr>
    </a:lvl3pPr>
    <a:lvl4pPr marL="1318728" algn="l" defTabSz="879152" rtl="0" eaLnBrk="1" latinLnBrk="0" hangingPunct="1">
      <a:defRPr sz="1200" kern="1200">
        <a:solidFill>
          <a:schemeClr val="tx1"/>
        </a:solidFill>
        <a:latin typeface="+mn-lt"/>
        <a:ea typeface="+mn-ea"/>
        <a:cs typeface="+mn-cs"/>
      </a:defRPr>
    </a:lvl4pPr>
    <a:lvl5pPr marL="1758303" algn="l" defTabSz="879152" rtl="0" eaLnBrk="1" latinLnBrk="0" hangingPunct="1">
      <a:defRPr sz="1200" kern="1200">
        <a:solidFill>
          <a:schemeClr val="tx1"/>
        </a:solidFill>
        <a:latin typeface="+mn-lt"/>
        <a:ea typeface="+mn-ea"/>
        <a:cs typeface="+mn-cs"/>
      </a:defRPr>
    </a:lvl5pPr>
    <a:lvl6pPr marL="2197879" algn="l" defTabSz="879152" rtl="0" eaLnBrk="1" latinLnBrk="0" hangingPunct="1">
      <a:defRPr sz="1200" kern="1200">
        <a:solidFill>
          <a:schemeClr val="tx1"/>
        </a:solidFill>
        <a:latin typeface="+mn-lt"/>
        <a:ea typeface="+mn-ea"/>
        <a:cs typeface="+mn-cs"/>
      </a:defRPr>
    </a:lvl6pPr>
    <a:lvl7pPr marL="2637455" algn="l" defTabSz="879152" rtl="0" eaLnBrk="1" latinLnBrk="0" hangingPunct="1">
      <a:defRPr sz="1200" kern="1200">
        <a:solidFill>
          <a:schemeClr val="tx1"/>
        </a:solidFill>
        <a:latin typeface="+mn-lt"/>
        <a:ea typeface="+mn-ea"/>
        <a:cs typeface="+mn-cs"/>
      </a:defRPr>
    </a:lvl7pPr>
    <a:lvl8pPr marL="3077031" algn="l" defTabSz="879152" rtl="0" eaLnBrk="1" latinLnBrk="0" hangingPunct="1">
      <a:defRPr sz="1200" kern="1200">
        <a:solidFill>
          <a:schemeClr val="tx1"/>
        </a:solidFill>
        <a:latin typeface="+mn-lt"/>
        <a:ea typeface="+mn-ea"/>
        <a:cs typeface="+mn-cs"/>
      </a:defRPr>
    </a:lvl8pPr>
    <a:lvl9pPr marL="3516607" algn="l" defTabSz="8791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4C0E3-F38B-4060-81F5-813C95EEE9B2}" type="slidenum">
              <a:rPr lang="en-US" smtClean="0"/>
              <a:pPr/>
              <a:t>1</a:t>
            </a:fld>
            <a:endParaRPr lang="en-US"/>
          </a:p>
        </p:txBody>
      </p:sp>
    </p:spTree>
    <p:extLst>
      <p:ext uri="{BB962C8B-B14F-4D97-AF65-F5344CB8AC3E}">
        <p14:creationId xmlns:p14="http://schemas.microsoft.com/office/powerpoint/2010/main" val="626529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a:t>
            </a:r>
            <a:r>
              <a:rPr lang="en-US" baseline="0"/>
              <a:t> render your model and add good images of your final product. You can add the slides if you want to show the part and assembly details of your product.</a:t>
            </a:r>
            <a:endParaRPr lang="en-US"/>
          </a:p>
        </p:txBody>
      </p:sp>
      <p:sp>
        <p:nvSpPr>
          <p:cNvPr id="4" name="Slide Number Placeholder 3"/>
          <p:cNvSpPr>
            <a:spLocks noGrp="1"/>
          </p:cNvSpPr>
          <p:nvPr>
            <p:ph type="sldNum" sz="quarter" idx="10"/>
          </p:nvPr>
        </p:nvSpPr>
        <p:spPr/>
        <p:txBody>
          <a:bodyPr/>
          <a:lstStyle/>
          <a:p>
            <a:fld id="{830233AA-EDD9-4D1C-B66A-95A21E602A8F}" type="slidenum">
              <a:rPr lang="en-US" smtClean="0"/>
              <a:pPr/>
              <a:t>11</a:t>
            </a:fld>
            <a:endParaRPr lang="en-US"/>
          </a:p>
        </p:txBody>
      </p:sp>
    </p:spTree>
    <p:extLst>
      <p:ext uri="{BB962C8B-B14F-4D97-AF65-F5344CB8AC3E}">
        <p14:creationId xmlns:p14="http://schemas.microsoft.com/office/powerpoint/2010/main" val="2393896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0233AA-EDD9-4D1C-B66A-95A21E602A8F}" type="slidenum">
              <a:rPr lang="en-US" smtClean="0"/>
              <a:pPr/>
              <a:t>13</a:t>
            </a:fld>
            <a:endParaRPr lang="en-US"/>
          </a:p>
        </p:txBody>
      </p:sp>
    </p:spTree>
    <p:extLst>
      <p:ext uri="{BB962C8B-B14F-4D97-AF65-F5344CB8AC3E}">
        <p14:creationId xmlns:p14="http://schemas.microsoft.com/office/powerpoint/2010/main" val="91737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a:t>
            </a:r>
            <a:r>
              <a:rPr lang="en-US" baseline="0"/>
              <a:t> the benefits of your product over the current market solution. </a:t>
            </a:r>
            <a:endParaRPr lang="en-US"/>
          </a:p>
        </p:txBody>
      </p:sp>
      <p:sp>
        <p:nvSpPr>
          <p:cNvPr id="4" name="Slide Number Placeholder 3"/>
          <p:cNvSpPr>
            <a:spLocks noGrp="1"/>
          </p:cNvSpPr>
          <p:nvPr>
            <p:ph type="sldNum" sz="quarter" idx="10"/>
          </p:nvPr>
        </p:nvSpPr>
        <p:spPr/>
        <p:txBody>
          <a:bodyPr/>
          <a:lstStyle/>
          <a:p>
            <a:fld id="{830233AA-EDD9-4D1C-B66A-95A21E602A8F}" type="slidenum">
              <a:rPr lang="en-US" smtClean="0"/>
              <a:pPr/>
              <a:t>14</a:t>
            </a:fld>
            <a:endParaRPr lang="en-US"/>
          </a:p>
        </p:txBody>
      </p:sp>
    </p:spTree>
    <p:extLst>
      <p:ext uri="{BB962C8B-B14F-4D97-AF65-F5344CB8AC3E}">
        <p14:creationId xmlns:p14="http://schemas.microsoft.com/office/powerpoint/2010/main" val="1189584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0233AA-EDD9-4D1C-B66A-95A21E602A8F}" type="slidenum">
              <a:rPr lang="en-US" smtClean="0"/>
              <a:pPr/>
              <a:t>15</a:t>
            </a:fld>
            <a:endParaRPr lang="en-US"/>
          </a:p>
        </p:txBody>
      </p:sp>
    </p:spTree>
    <p:extLst>
      <p:ext uri="{BB962C8B-B14F-4D97-AF65-F5344CB8AC3E}">
        <p14:creationId xmlns:p14="http://schemas.microsoft.com/office/powerpoint/2010/main" val="81909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use the sustainability tool provided</a:t>
            </a:r>
            <a:r>
              <a:rPr lang="en-US" baseline="0"/>
              <a:t> in the </a:t>
            </a:r>
            <a:r>
              <a:rPr lang="en-US" baseline="0" err="1"/>
              <a:t>Solidworks</a:t>
            </a:r>
            <a:r>
              <a:rPr lang="en-US" baseline="0"/>
              <a:t> or 3DExperience platform . If you don’t have access to the tools please contact your mentors on the community.</a:t>
            </a:r>
            <a:endParaRPr lang="en-US"/>
          </a:p>
        </p:txBody>
      </p:sp>
      <p:sp>
        <p:nvSpPr>
          <p:cNvPr id="4" name="Slide Number Placeholder 3"/>
          <p:cNvSpPr>
            <a:spLocks noGrp="1"/>
          </p:cNvSpPr>
          <p:nvPr>
            <p:ph type="sldNum" sz="quarter" idx="10"/>
          </p:nvPr>
        </p:nvSpPr>
        <p:spPr/>
        <p:txBody>
          <a:bodyPr/>
          <a:lstStyle/>
          <a:p>
            <a:fld id="{830233AA-EDD9-4D1C-B66A-95A21E602A8F}" type="slidenum">
              <a:rPr lang="en-US" smtClean="0"/>
              <a:pPr/>
              <a:t>18</a:t>
            </a:fld>
            <a:endParaRPr lang="en-US"/>
          </a:p>
        </p:txBody>
      </p:sp>
    </p:spTree>
    <p:extLst>
      <p:ext uri="{BB962C8B-B14F-4D97-AF65-F5344CB8AC3E}">
        <p14:creationId xmlns:p14="http://schemas.microsoft.com/office/powerpoint/2010/main" val="968521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use the sustainability tool provided</a:t>
            </a:r>
            <a:r>
              <a:rPr lang="en-US" baseline="0"/>
              <a:t> in the </a:t>
            </a:r>
            <a:r>
              <a:rPr lang="en-US" baseline="0" err="1"/>
              <a:t>Solidworks</a:t>
            </a:r>
            <a:r>
              <a:rPr lang="en-US" baseline="0"/>
              <a:t> or 3DExperience platform . If you don’t have access to the tools please contact your mentors on the community.</a:t>
            </a:r>
            <a:endParaRPr lang="en-US"/>
          </a:p>
        </p:txBody>
      </p:sp>
      <p:sp>
        <p:nvSpPr>
          <p:cNvPr id="4" name="Slide Number Placeholder 3"/>
          <p:cNvSpPr>
            <a:spLocks noGrp="1"/>
          </p:cNvSpPr>
          <p:nvPr>
            <p:ph type="sldNum" sz="quarter" idx="10"/>
          </p:nvPr>
        </p:nvSpPr>
        <p:spPr/>
        <p:txBody>
          <a:bodyPr/>
          <a:lstStyle/>
          <a:p>
            <a:fld id="{830233AA-EDD9-4D1C-B66A-95A21E602A8F}" type="slidenum">
              <a:rPr lang="en-US" smtClean="0"/>
              <a:pPr/>
              <a:t>19</a:t>
            </a:fld>
            <a:endParaRPr lang="en-US"/>
          </a:p>
        </p:txBody>
      </p:sp>
    </p:spTree>
    <p:extLst>
      <p:ext uri="{BB962C8B-B14F-4D97-AF65-F5344CB8AC3E}">
        <p14:creationId xmlns:p14="http://schemas.microsoft.com/office/powerpoint/2010/main" val="968521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use the sustainability tool provided</a:t>
            </a:r>
            <a:r>
              <a:rPr lang="en-US" baseline="0"/>
              <a:t> in the </a:t>
            </a:r>
            <a:r>
              <a:rPr lang="en-US" baseline="0" err="1"/>
              <a:t>Solidworks</a:t>
            </a:r>
            <a:r>
              <a:rPr lang="en-US" baseline="0"/>
              <a:t> or 3DExperience platform . If you don’t have access to the tools please contact your mentors on the community.</a:t>
            </a:r>
            <a:endParaRPr lang="en-US"/>
          </a:p>
        </p:txBody>
      </p:sp>
      <p:sp>
        <p:nvSpPr>
          <p:cNvPr id="4" name="Slide Number Placeholder 3"/>
          <p:cNvSpPr>
            <a:spLocks noGrp="1"/>
          </p:cNvSpPr>
          <p:nvPr>
            <p:ph type="sldNum" sz="quarter" idx="10"/>
          </p:nvPr>
        </p:nvSpPr>
        <p:spPr/>
        <p:txBody>
          <a:bodyPr/>
          <a:lstStyle/>
          <a:p>
            <a:fld id="{830233AA-EDD9-4D1C-B66A-95A21E602A8F}" type="slidenum">
              <a:rPr lang="en-US" smtClean="0"/>
              <a:pPr/>
              <a:t>20</a:t>
            </a:fld>
            <a:endParaRPr lang="en-US"/>
          </a:p>
        </p:txBody>
      </p:sp>
    </p:spTree>
    <p:extLst>
      <p:ext uri="{BB962C8B-B14F-4D97-AF65-F5344CB8AC3E}">
        <p14:creationId xmlns:p14="http://schemas.microsoft.com/office/powerpoint/2010/main" val="305331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use the sustainability tool provided</a:t>
            </a:r>
            <a:r>
              <a:rPr lang="en-US" baseline="0"/>
              <a:t> in the </a:t>
            </a:r>
            <a:r>
              <a:rPr lang="en-US" baseline="0" err="1"/>
              <a:t>Solidworks</a:t>
            </a:r>
            <a:r>
              <a:rPr lang="en-US" baseline="0"/>
              <a:t> or 3DExperience platform . If you don’t have access to the tools please contact your mentors on the community.</a:t>
            </a:r>
            <a:endParaRPr lang="en-US"/>
          </a:p>
        </p:txBody>
      </p:sp>
      <p:sp>
        <p:nvSpPr>
          <p:cNvPr id="4" name="Slide Number Placeholder 3"/>
          <p:cNvSpPr>
            <a:spLocks noGrp="1"/>
          </p:cNvSpPr>
          <p:nvPr>
            <p:ph type="sldNum" sz="quarter" idx="10"/>
          </p:nvPr>
        </p:nvSpPr>
        <p:spPr/>
        <p:txBody>
          <a:bodyPr/>
          <a:lstStyle/>
          <a:p>
            <a:fld id="{830233AA-EDD9-4D1C-B66A-95A21E602A8F}" type="slidenum">
              <a:rPr lang="en-US" smtClean="0"/>
              <a:pPr/>
              <a:t>21</a:t>
            </a:fld>
            <a:endParaRPr lang="en-US"/>
          </a:p>
        </p:txBody>
      </p:sp>
    </p:spTree>
    <p:extLst>
      <p:ext uri="{BB962C8B-B14F-4D97-AF65-F5344CB8AC3E}">
        <p14:creationId xmlns:p14="http://schemas.microsoft.com/office/powerpoint/2010/main" val="101127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Team Name:</a:t>
            </a:r>
            <a:r>
              <a:rPr lang="en-US" baseline="0"/>
              <a:t> </a:t>
            </a:r>
          </a:p>
          <a:p>
            <a:r>
              <a:rPr lang="en-US" baseline="0"/>
              <a:t>Write your team members name.</a:t>
            </a:r>
          </a:p>
          <a:p>
            <a:r>
              <a:rPr lang="en-US" baseline="0"/>
              <a:t>Your role in the team (Designer/Team Leader/Marketing/Innovator).</a:t>
            </a:r>
          </a:p>
          <a:p>
            <a:r>
              <a:rPr lang="en-US" baseline="0"/>
              <a:t>Your Email ID used for the registration.</a:t>
            </a:r>
          </a:p>
        </p:txBody>
      </p:sp>
      <p:sp>
        <p:nvSpPr>
          <p:cNvPr id="4" name="Slide Number Placeholder 3"/>
          <p:cNvSpPr>
            <a:spLocks noGrp="1"/>
          </p:cNvSpPr>
          <p:nvPr>
            <p:ph type="sldNum" sz="quarter" idx="10"/>
          </p:nvPr>
        </p:nvSpPr>
        <p:spPr/>
        <p:txBody>
          <a:bodyPr/>
          <a:lstStyle/>
          <a:p>
            <a:fld id="{830233AA-EDD9-4D1C-B66A-95A21E602A8F}" type="slidenum">
              <a:rPr lang="en-US" smtClean="0"/>
              <a:pPr/>
              <a:t>2</a:t>
            </a:fld>
            <a:endParaRPr lang="en-US"/>
          </a:p>
        </p:txBody>
      </p:sp>
    </p:spTree>
    <p:extLst>
      <p:ext uri="{BB962C8B-B14F-4D97-AF65-F5344CB8AC3E}">
        <p14:creationId xmlns:p14="http://schemas.microsoft.com/office/powerpoint/2010/main" val="973108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0233AA-EDD9-4D1C-B66A-95A21E602A8F}" type="slidenum">
              <a:rPr lang="en-US" smtClean="0"/>
              <a:pPr/>
              <a:t>3</a:t>
            </a:fld>
            <a:endParaRPr lang="en-US"/>
          </a:p>
        </p:txBody>
      </p:sp>
    </p:spTree>
    <p:extLst>
      <p:ext uri="{BB962C8B-B14F-4D97-AF65-F5344CB8AC3E}">
        <p14:creationId xmlns:p14="http://schemas.microsoft.com/office/powerpoint/2010/main" val="1249808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0233AA-EDD9-4D1C-B66A-95A21E602A8F}" type="slidenum">
              <a:rPr lang="en-US" smtClean="0"/>
              <a:pPr/>
              <a:t>4</a:t>
            </a:fld>
            <a:endParaRPr lang="en-US"/>
          </a:p>
        </p:txBody>
      </p:sp>
    </p:spTree>
    <p:extLst>
      <p:ext uri="{BB962C8B-B14F-4D97-AF65-F5344CB8AC3E}">
        <p14:creationId xmlns:p14="http://schemas.microsoft.com/office/powerpoint/2010/main" val="4200090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0233AA-EDD9-4D1C-B66A-95A21E602A8F}" type="slidenum">
              <a:rPr lang="en-US" smtClean="0"/>
              <a:pPr/>
              <a:t>5</a:t>
            </a:fld>
            <a:endParaRPr lang="en-US"/>
          </a:p>
        </p:txBody>
      </p:sp>
    </p:spTree>
    <p:extLst>
      <p:ext uri="{BB962C8B-B14F-4D97-AF65-F5344CB8AC3E}">
        <p14:creationId xmlns:p14="http://schemas.microsoft.com/office/powerpoint/2010/main" val="407997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30233AA-EDD9-4D1C-B66A-95A21E602A8F}" type="slidenum">
              <a:rPr lang="en-US" smtClean="0"/>
              <a:pPr/>
              <a:t>6</a:t>
            </a:fld>
            <a:endParaRPr lang="en-US"/>
          </a:p>
        </p:txBody>
      </p:sp>
    </p:spTree>
    <p:extLst>
      <p:ext uri="{BB962C8B-B14F-4D97-AF65-F5344CB8AC3E}">
        <p14:creationId xmlns:p14="http://schemas.microsoft.com/office/powerpoint/2010/main" val="170245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30233AA-EDD9-4D1C-B66A-95A21E602A8F}" type="slidenum">
              <a:rPr lang="en-US" smtClean="0"/>
              <a:pPr/>
              <a:t>7</a:t>
            </a:fld>
            <a:endParaRPr lang="en-US"/>
          </a:p>
        </p:txBody>
      </p:sp>
    </p:spTree>
    <p:extLst>
      <p:ext uri="{BB962C8B-B14F-4D97-AF65-F5344CB8AC3E}">
        <p14:creationId xmlns:p14="http://schemas.microsoft.com/office/powerpoint/2010/main" val="155784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Rendered images of</a:t>
            </a:r>
            <a:r>
              <a:rPr lang="en-US" baseline="0"/>
              <a:t> your 3D CAD model. You can also add the final product images if you have created any prototype.</a:t>
            </a:r>
          </a:p>
          <a:p>
            <a:r>
              <a:rPr lang="en-US" baseline="0"/>
              <a:t>Details of your product functionality such as (Benefits/Advantages/Uses)</a:t>
            </a:r>
            <a:endParaRPr lang="en-US"/>
          </a:p>
        </p:txBody>
      </p:sp>
      <p:sp>
        <p:nvSpPr>
          <p:cNvPr id="4" name="Slide Number Placeholder 3"/>
          <p:cNvSpPr>
            <a:spLocks noGrp="1"/>
          </p:cNvSpPr>
          <p:nvPr>
            <p:ph type="sldNum" sz="quarter" idx="10"/>
          </p:nvPr>
        </p:nvSpPr>
        <p:spPr/>
        <p:txBody>
          <a:bodyPr/>
          <a:lstStyle/>
          <a:p>
            <a:fld id="{830233AA-EDD9-4D1C-B66A-95A21E602A8F}" type="slidenum">
              <a:rPr lang="en-US" smtClean="0"/>
              <a:pPr/>
              <a:t>9</a:t>
            </a:fld>
            <a:endParaRPr lang="en-US"/>
          </a:p>
        </p:txBody>
      </p:sp>
    </p:spTree>
    <p:extLst>
      <p:ext uri="{BB962C8B-B14F-4D97-AF65-F5344CB8AC3E}">
        <p14:creationId xmlns:p14="http://schemas.microsoft.com/office/powerpoint/2010/main" val="60013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a:t>
            </a:r>
            <a:r>
              <a:rPr lang="en-US" baseline="0"/>
              <a:t> render your model and add good images of your final product. You can add the slides if you want to show the part and assembly details of your product.</a:t>
            </a:r>
            <a:endParaRPr lang="en-US"/>
          </a:p>
        </p:txBody>
      </p:sp>
      <p:sp>
        <p:nvSpPr>
          <p:cNvPr id="4" name="Slide Number Placeholder 3"/>
          <p:cNvSpPr>
            <a:spLocks noGrp="1"/>
          </p:cNvSpPr>
          <p:nvPr>
            <p:ph type="sldNum" sz="quarter" idx="10"/>
          </p:nvPr>
        </p:nvSpPr>
        <p:spPr/>
        <p:txBody>
          <a:bodyPr/>
          <a:lstStyle/>
          <a:p>
            <a:fld id="{830233AA-EDD9-4D1C-B66A-95A21E602A8F}" type="slidenum">
              <a:rPr lang="en-US" smtClean="0"/>
              <a:pPr/>
              <a:t>10</a:t>
            </a:fld>
            <a:endParaRPr lang="en-US"/>
          </a:p>
        </p:txBody>
      </p:sp>
    </p:spTree>
    <p:extLst>
      <p:ext uri="{BB962C8B-B14F-4D97-AF65-F5344CB8AC3E}">
        <p14:creationId xmlns:p14="http://schemas.microsoft.com/office/powerpoint/2010/main" val="2899767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AT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0365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CAT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9130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ack Cover_3DSWYM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7629267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_BIO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29429838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Blue_BIOVIA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4710126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Slide_BIO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10767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Header_BIO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22251013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amp; Content_BIO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5556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Only_BIO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75451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ntent_BIO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04733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_BI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35746465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_BI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322906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 Cover_CAT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9649568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_BIO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4950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ack Cover_BIO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6977742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_NETVIBES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14214678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Blue_NETVIBES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3789992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Slide_NETVIBES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0554861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Header_NETVIBES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40444041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ubtitles &amp; Content_NETVIBES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92382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_NETVIBES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1184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ntent_NETVIBES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289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Subtitle Only_NETVIBE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1176539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SOLIDWORKS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81133419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NETVIBE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33129510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_NETVIBES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38273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ack Cover_NETVIBES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11796623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_3DEXCITE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465816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Blue_3DEXCITE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969197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Slide_3DEXCITE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9930633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Header_3DEXCITE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209323796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ubtitle &amp; Content_3DEXCITE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90664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_3DXcite Template_2014">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94646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ntent_3DEXCITE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975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Blue_SOLIDWORKS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0175337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_3DEXCITE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37459645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_3DEXCITE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0241663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_3DEXCITE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7770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ack Cover_3DEXCITE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225152634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017807A-D436-4A91-9BCD-9F3164152967}" type="datetimeFigureOut">
              <a:rPr lang="en-US" smtClean="0"/>
              <a:t>1/19/2025</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9FFE404-3141-49B5-A9A2-F537F00C955A}" type="slidenum">
              <a:rPr lang="en-US" smtClean="0"/>
              <a:t>‹#›</a:t>
            </a:fld>
            <a:endParaRPr lang="en-US"/>
          </a:p>
        </p:txBody>
      </p:sp>
    </p:spTree>
    <p:extLst>
      <p:ext uri="{BB962C8B-B14F-4D97-AF65-F5344CB8AC3E}">
        <p14:creationId xmlns:p14="http://schemas.microsoft.com/office/powerpoint/2010/main" val="167388399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017807A-D436-4A91-9BCD-9F3164152967}" type="datetimeFigureOut">
              <a:rPr lang="en-US" smtClean="0"/>
              <a:t>1/19/2025</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9FFE404-3141-49B5-A9A2-F537F00C955A}" type="slidenum">
              <a:rPr lang="en-US" smtClean="0"/>
              <a:t>‹#›</a:t>
            </a:fld>
            <a:endParaRPr lang="en-US"/>
          </a:p>
        </p:txBody>
      </p:sp>
    </p:spTree>
    <p:extLst>
      <p:ext uri="{BB962C8B-B14F-4D97-AF65-F5344CB8AC3E}">
        <p14:creationId xmlns:p14="http://schemas.microsoft.com/office/powerpoint/2010/main" val="30132457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017807A-D436-4A91-9BCD-9F3164152967}" type="datetimeFigureOut">
              <a:rPr lang="en-US" smtClean="0"/>
              <a:t>1/19/2025</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9FFE404-3141-49B5-A9A2-F537F00C955A}" type="slidenum">
              <a:rPr lang="en-US" smtClean="0"/>
              <a:t>‹#›</a:t>
            </a:fld>
            <a:endParaRPr lang="en-US"/>
          </a:p>
        </p:txBody>
      </p:sp>
    </p:spTree>
    <p:extLst>
      <p:ext uri="{BB962C8B-B14F-4D97-AF65-F5344CB8AC3E}">
        <p14:creationId xmlns:p14="http://schemas.microsoft.com/office/powerpoint/2010/main" val="37899647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A017807A-D436-4A91-9BCD-9F3164152967}" type="datetimeFigureOut">
              <a:rPr lang="en-US" smtClean="0"/>
              <a:t>1/19/2025</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9FFE404-3141-49B5-A9A2-F537F00C955A}" type="slidenum">
              <a:rPr lang="en-US" smtClean="0"/>
              <a:t>‹#›</a:t>
            </a:fld>
            <a:endParaRPr lang="en-US"/>
          </a:p>
        </p:txBody>
      </p:sp>
    </p:spTree>
    <p:extLst>
      <p:ext uri="{BB962C8B-B14F-4D97-AF65-F5344CB8AC3E}">
        <p14:creationId xmlns:p14="http://schemas.microsoft.com/office/powerpoint/2010/main" val="122069542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A017807A-D436-4A91-9BCD-9F3164152967}" type="datetimeFigureOut">
              <a:rPr lang="en-US" smtClean="0"/>
              <a:t>1/19/2025</a:t>
            </a:fld>
            <a:endParaRPr 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C9FFE404-3141-49B5-A9A2-F537F00C955A}" type="slidenum">
              <a:rPr lang="en-US" smtClean="0"/>
              <a:t>‹#›</a:t>
            </a:fld>
            <a:endParaRPr lang="en-US"/>
          </a:p>
        </p:txBody>
      </p:sp>
    </p:spTree>
    <p:extLst>
      <p:ext uri="{BB962C8B-B14F-4D97-AF65-F5344CB8AC3E}">
        <p14:creationId xmlns:p14="http://schemas.microsoft.com/office/powerpoint/2010/main" val="32988348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A017807A-D436-4A91-9BCD-9F3164152967}" type="datetimeFigureOut">
              <a:rPr lang="en-US" smtClean="0"/>
              <a:t>1/19/2025</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9FFE404-3141-49B5-A9A2-F537F00C955A}" type="slidenum">
              <a:rPr lang="en-US" smtClean="0"/>
              <a:t>‹#›</a:t>
            </a:fld>
            <a:endParaRPr lang="en-US"/>
          </a:p>
        </p:txBody>
      </p:sp>
    </p:spTree>
    <p:extLst>
      <p:ext uri="{BB962C8B-B14F-4D97-AF65-F5344CB8AC3E}">
        <p14:creationId xmlns:p14="http://schemas.microsoft.com/office/powerpoint/2010/main" val="1466014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_SOLIDWORKS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94968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A017807A-D436-4A91-9BCD-9F3164152967}" type="datetimeFigureOut">
              <a:rPr lang="en-US" smtClean="0"/>
              <a:t>1/19/2025</a:t>
            </a:fld>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9FFE404-3141-49B5-A9A2-F537F00C955A}" type="slidenum">
              <a:rPr lang="en-US" smtClean="0"/>
              <a:t>‹#›</a:t>
            </a:fld>
            <a:endParaRPr lang="en-US"/>
          </a:p>
        </p:txBody>
      </p:sp>
    </p:spTree>
    <p:extLst>
      <p:ext uri="{BB962C8B-B14F-4D97-AF65-F5344CB8AC3E}">
        <p14:creationId xmlns:p14="http://schemas.microsoft.com/office/powerpoint/2010/main" val="64025913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A017807A-D436-4A91-9BCD-9F3164152967}" type="datetimeFigureOut">
              <a:rPr lang="en-US" smtClean="0"/>
              <a:t>1/19/2025</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9FFE404-3141-49B5-A9A2-F537F00C955A}" type="slidenum">
              <a:rPr lang="en-US" smtClean="0"/>
              <a:t>‹#›</a:t>
            </a:fld>
            <a:endParaRPr lang="en-US"/>
          </a:p>
        </p:txBody>
      </p:sp>
    </p:spTree>
    <p:extLst>
      <p:ext uri="{BB962C8B-B14F-4D97-AF65-F5344CB8AC3E}">
        <p14:creationId xmlns:p14="http://schemas.microsoft.com/office/powerpoint/2010/main" val="416162367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A017807A-D436-4A91-9BCD-9F3164152967}" type="datetimeFigureOut">
              <a:rPr lang="en-US" smtClean="0"/>
              <a:t>1/19/2025</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9FFE404-3141-49B5-A9A2-F537F00C955A}" type="slidenum">
              <a:rPr lang="en-US" smtClean="0"/>
              <a:t>‹#›</a:t>
            </a:fld>
            <a:endParaRPr lang="en-US"/>
          </a:p>
        </p:txBody>
      </p:sp>
    </p:spTree>
    <p:extLst>
      <p:ext uri="{BB962C8B-B14F-4D97-AF65-F5344CB8AC3E}">
        <p14:creationId xmlns:p14="http://schemas.microsoft.com/office/powerpoint/2010/main" val="38319215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017807A-D436-4A91-9BCD-9F3164152967}" type="datetimeFigureOut">
              <a:rPr lang="en-US" smtClean="0"/>
              <a:t>1/19/2025</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9FFE404-3141-49B5-A9A2-F537F00C955A}" type="slidenum">
              <a:rPr lang="en-US" smtClean="0"/>
              <a:t>‹#›</a:t>
            </a:fld>
            <a:endParaRPr lang="en-US"/>
          </a:p>
        </p:txBody>
      </p:sp>
    </p:spTree>
    <p:extLst>
      <p:ext uri="{BB962C8B-B14F-4D97-AF65-F5344CB8AC3E}">
        <p14:creationId xmlns:p14="http://schemas.microsoft.com/office/powerpoint/2010/main" val="97672051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017807A-D436-4A91-9BCD-9F3164152967}" type="datetimeFigureOut">
              <a:rPr lang="en-US" smtClean="0"/>
              <a:t>1/19/2025</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9FFE404-3141-49B5-A9A2-F537F00C955A}" type="slidenum">
              <a:rPr lang="en-US" smtClean="0"/>
              <a:t>‹#›</a:t>
            </a:fld>
            <a:endParaRPr lang="en-US"/>
          </a:p>
        </p:txBody>
      </p:sp>
    </p:spTree>
    <p:extLst>
      <p:ext uri="{BB962C8B-B14F-4D97-AF65-F5344CB8AC3E}">
        <p14:creationId xmlns:p14="http://schemas.microsoft.com/office/powerpoint/2010/main" val="57827556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122" y="125215"/>
            <a:ext cx="1549919" cy="380783"/>
          </a:xfrm>
          <a:prstGeom prst="rect">
            <a:avLst/>
          </a:prstGeom>
        </p:spPr>
      </p:pic>
    </p:spTree>
    <p:extLst>
      <p:ext uri="{BB962C8B-B14F-4D97-AF65-F5344CB8AC3E}">
        <p14:creationId xmlns:p14="http://schemas.microsoft.com/office/powerpoint/2010/main" val="2855003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l="763" r="1711"/>
          <a:stretch/>
        </p:blipFill>
        <p:spPr>
          <a:xfrm>
            <a:off x="-1" y="26884"/>
            <a:ext cx="9144001" cy="4545116"/>
          </a:xfrm>
          <a:prstGeom prst="rect">
            <a:avLst/>
          </a:prstGeom>
        </p:spPr>
      </p:pic>
    </p:spTree>
    <p:extLst>
      <p:ext uri="{BB962C8B-B14F-4D97-AF65-F5344CB8AC3E}">
        <p14:creationId xmlns:p14="http://schemas.microsoft.com/office/powerpoint/2010/main" val="149958631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6140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D8C3-DD8F-39B9-2EDB-F1C1097A3C2B}"/>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6693929D-36DD-1B3D-EFBE-E2A472AF3974}"/>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0B49CE8-98C6-FDD2-2902-D573B05BC157}"/>
              </a:ext>
            </a:extLst>
          </p:cNvPr>
          <p:cNvSpPr>
            <a:spLocks noGrp="1"/>
          </p:cNvSpPr>
          <p:nvPr>
            <p:ph type="dt" sz="half" idx="10"/>
          </p:nvPr>
        </p:nvSpPr>
        <p:spPr>
          <a:xfrm>
            <a:off x="628650" y="4767263"/>
            <a:ext cx="2057400" cy="273844"/>
          </a:xfrm>
          <a:prstGeom prst="rect">
            <a:avLst/>
          </a:prstGeom>
        </p:spPr>
        <p:txBody>
          <a:bodyPr/>
          <a:lstStyle/>
          <a:p>
            <a:fld id="{CFDE5A1B-9459-4291-976C-490724A6BD6B}" type="datetimeFigureOut">
              <a:rPr lang="en-US" smtClean="0"/>
              <a:t>1/19/2025</a:t>
            </a:fld>
            <a:endParaRPr lang="en-US"/>
          </a:p>
        </p:txBody>
      </p:sp>
      <p:sp>
        <p:nvSpPr>
          <p:cNvPr id="5" name="Footer Placeholder 4">
            <a:extLst>
              <a:ext uri="{FF2B5EF4-FFF2-40B4-BE49-F238E27FC236}">
                <a16:creationId xmlns:a16="http://schemas.microsoft.com/office/drawing/2014/main" id="{62B67E56-0280-1A67-B3E9-144C58146DB0}"/>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AEDD2F1-738C-5AD2-BAD8-0C6C4732F3FF}"/>
              </a:ext>
            </a:extLst>
          </p:cNvPr>
          <p:cNvSpPr>
            <a:spLocks noGrp="1"/>
          </p:cNvSpPr>
          <p:nvPr>
            <p:ph type="sldNum" sz="quarter" idx="12"/>
          </p:nvPr>
        </p:nvSpPr>
        <p:spPr>
          <a:xfrm>
            <a:off x="6457950" y="4767263"/>
            <a:ext cx="2057400" cy="273844"/>
          </a:xfrm>
          <a:prstGeom prst="rect">
            <a:avLst/>
          </a:prstGeom>
        </p:spPr>
        <p:txBody>
          <a:bodyPr/>
          <a:lstStyle/>
          <a:p>
            <a:fld id="{42D94E60-5B82-49A1-8661-C903ED5AF2DD}" type="slidenum">
              <a:rPr lang="en-US" smtClean="0"/>
              <a:t>‹#›</a:t>
            </a:fld>
            <a:endParaRPr lang="en-US"/>
          </a:p>
        </p:txBody>
      </p:sp>
    </p:spTree>
    <p:extLst>
      <p:ext uri="{BB962C8B-B14F-4D97-AF65-F5344CB8AC3E}">
        <p14:creationId xmlns:p14="http://schemas.microsoft.com/office/powerpoint/2010/main" val="39369465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6CDE-7728-5035-D8A0-18C1E03AA0E5}"/>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08325C-BD6D-D488-7C47-A69AEFB6FFDB}"/>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22C769-D9EE-D484-06E6-65CE7B5B06EB}"/>
              </a:ext>
            </a:extLst>
          </p:cNvPr>
          <p:cNvSpPr>
            <a:spLocks noGrp="1"/>
          </p:cNvSpPr>
          <p:nvPr>
            <p:ph type="dt" sz="half" idx="10"/>
          </p:nvPr>
        </p:nvSpPr>
        <p:spPr>
          <a:xfrm>
            <a:off x="628650" y="4767263"/>
            <a:ext cx="2057400" cy="273844"/>
          </a:xfrm>
          <a:prstGeom prst="rect">
            <a:avLst/>
          </a:prstGeom>
        </p:spPr>
        <p:txBody>
          <a:bodyPr/>
          <a:lstStyle/>
          <a:p>
            <a:fld id="{CFDE5A1B-9459-4291-976C-490724A6BD6B}" type="datetimeFigureOut">
              <a:rPr lang="en-US" smtClean="0"/>
              <a:t>1/19/2025</a:t>
            </a:fld>
            <a:endParaRPr lang="en-US"/>
          </a:p>
        </p:txBody>
      </p:sp>
      <p:sp>
        <p:nvSpPr>
          <p:cNvPr id="5" name="Footer Placeholder 4">
            <a:extLst>
              <a:ext uri="{FF2B5EF4-FFF2-40B4-BE49-F238E27FC236}">
                <a16:creationId xmlns:a16="http://schemas.microsoft.com/office/drawing/2014/main" id="{34D114B3-A2C4-65CA-C002-C36F829E71C8}"/>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7846D5A-7D51-59CD-172F-F9DD163FC3D5}"/>
              </a:ext>
            </a:extLst>
          </p:cNvPr>
          <p:cNvSpPr>
            <a:spLocks noGrp="1"/>
          </p:cNvSpPr>
          <p:nvPr>
            <p:ph type="sldNum" sz="quarter" idx="12"/>
          </p:nvPr>
        </p:nvSpPr>
        <p:spPr>
          <a:xfrm>
            <a:off x="6457950" y="4767263"/>
            <a:ext cx="2057400" cy="273844"/>
          </a:xfrm>
          <a:prstGeom prst="rect">
            <a:avLst/>
          </a:prstGeom>
        </p:spPr>
        <p:txBody>
          <a:bodyPr/>
          <a:lstStyle/>
          <a:p>
            <a:fld id="{42D94E60-5B82-49A1-8661-C903ED5AF2DD}" type="slidenum">
              <a:rPr lang="en-US" smtClean="0"/>
              <a:t>‹#›</a:t>
            </a:fld>
            <a:endParaRPr lang="en-US"/>
          </a:p>
        </p:txBody>
      </p:sp>
    </p:spTree>
    <p:extLst>
      <p:ext uri="{BB962C8B-B14F-4D97-AF65-F5344CB8AC3E}">
        <p14:creationId xmlns:p14="http://schemas.microsoft.com/office/powerpoint/2010/main" val="99301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_SOLIDWORKS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19078757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BBBC-4DFB-AC1B-7F03-6A9EB8248F1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B3BA7FF-16F9-7A31-736C-D5815AC4AA2A}"/>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2BDDFE-1088-F795-15D6-085FFC6B9C1D}"/>
              </a:ext>
            </a:extLst>
          </p:cNvPr>
          <p:cNvSpPr>
            <a:spLocks noGrp="1"/>
          </p:cNvSpPr>
          <p:nvPr>
            <p:ph type="dt" sz="half" idx="10"/>
          </p:nvPr>
        </p:nvSpPr>
        <p:spPr>
          <a:xfrm>
            <a:off x="628650" y="4767263"/>
            <a:ext cx="2057400" cy="273844"/>
          </a:xfrm>
          <a:prstGeom prst="rect">
            <a:avLst/>
          </a:prstGeom>
        </p:spPr>
        <p:txBody>
          <a:bodyPr/>
          <a:lstStyle/>
          <a:p>
            <a:fld id="{CFDE5A1B-9459-4291-976C-490724A6BD6B}" type="datetimeFigureOut">
              <a:rPr lang="en-US" smtClean="0"/>
              <a:t>1/19/2025</a:t>
            </a:fld>
            <a:endParaRPr lang="en-US"/>
          </a:p>
        </p:txBody>
      </p:sp>
      <p:sp>
        <p:nvSpPr>
          <p:cNvPr id="5" name="Footer Placeholder 4">
            <a:extLst>
              <a:ext uri="{FF2B5EF4-FFF2-40B4-BE49-F238E27FC236}">
                <a16:creationId xmlns:a16="http://schemas.microsoft.com/office/drawing/2014/main" id="{8207A1AC-6DD0-EC2A-1AE2-8AD8A27C6D90}"/>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3620EC0-B8FC-7F83-F554-1979B52BE47A}"/>
              </a:ext>
            </a:extLst>
          </p:cNvPr>
          <p:cNvSpPr>
            <a:spLocks noGrp="1"/>
          </p:cNvSpPr>
          <p:nvPr>
            <p:ph type="sldNum" sz="quarter" idx="12"/>
          </p:nvPr>
        </p:nvSpPr>
        <p:spPr>
          <a:xfrm>
            <a:off x="6457950" y="4767263"/>
            <a:ext cx="2057400" cy="273844"/>
          </a:xfrm>
          <a:prstGeom prst="rect">
            <a:avLst/>
          </a:prstGeom>
        </p:spPr>
        <p:txBody>
          <a:bodyPr/>
          <a:lstStyle/>
          <a:p>
            <a:fld id="{42D94E60-5B82-49A1-8661-C903ED5AF2DD}" type="slidenum">
              <a:rPr lang="en-US" smtClean="0"/>
              <a:t>‹#›</a:t>
            </a:fld>
            <a:endParaRPr lang="en-US"/>
          </a:p>
        </p:txBody>
      </p:sp>
    </p:spTree>
    <p:extLst>
      <p:ext uri="{BB962C8B-B14F-4D97-AF65-F5344CB8AC3E}">
        <p14:creationId xmlns:p14="http://schemas.microsoft.com/office/powerpoint/2010/main" val="236346131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36B0-B869-E877-E3E0-0EE000C3207C}"/>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C53988-228E-66D2-C3C1-A68709DE05DA}"/>
              </a:ext>
            </a:extLst>
          </p:cNvPr>
          <p:cNvSpPr>
            <a:spLocks noGrp="1"/>
          </p:cNvSpPr>
          <p:nvPr>
            <p:ph type="dt" sz="half" idx="10"/>
          </p:nvPr>
        </p:nvSpPr>
        <p:spPr>
          <a:xfrm>
            <a:off x="628650" y="4767263"/>
            <a:ext cx="2057400" cy="273844"/>
          </a:xfrm>
          <a:prstGeom prst="rect">
            <a:avLst/>
          </a:prstGeom>
        </p:spPr>
        <p:txBody>
          <a:bodyPr/>
          <a:lstStyle/>
          <a:p>
            <a:fld id="{CFDE5A1B-9459-4291-976C-490724A6BD6B}" type="datetimeFigureOut">
              <a:rPr lang="en-US" smtClean="0"/>
              <a:t>1/19/2025</a:t>
            </a:fld>
            <a:endParaRPr lang="en-US"/>
          </a:p>
        </p:txBody>
      </p:sp>
      <p:sp>
        <p:nvSpPr>
          <p:cNvPr id="4" name="Footer Placeholder 3">
            <a:extLst>
              <a:ext uri="{FF2B5EF4-FFF2-40B4-BE49-F238E27FC236}">
                <a16:creationId xmlns:a16="http://schemas.microsoft.com/office/drawing/2014/main" id="{FDD3E2A9-07DA-802C-41E7-27CC1769A778}"/>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2A114FC1-2C6F-0C1B-1F1E-C30464E0B8EA}"/>
              </a:ext>
            </a:extLst>
          </p:cNvPr>
          <p:cNvSpPr>
            <a:spLocks noGrp="1"/>
          </p:cNvSpPr>
          <p:nvPr>
            <p:ph type="sldNum" sz="quarter" idx="12"/>
          </p:nvPr>
        </p:nvSpPr>
        <p:spPr>
          <a:xfrm>
            <a:off x="6457950" y="4767263"/>
            <a:ext cx="2057400" cy="273844"/>
          </a:xfrm>
          <a:prstGeom prst="rect">
            <a:avLst/>
          </a:prstGeom>
        </p:spPr>
        <p:txBody>
          <a:bodyPr/>
          <a:lstStyle/>
          <a:p>
            <a:fld id="{42D94E60-5B82-49A1-8661-C903ED5AF2DD}" type="slidenum">
              <a:rPr lang="en-US" smtClean="0"/>
              <a:t>‹#›</a:t>
            </a:fld>
            <a:endParaRPr lang="en-US"/>
          </a:p>
        </p:txBody>
      </p:sp>
    </p:spTree>
    <p:extLst>
      <p:ext uri="{BB962C8B-B14F-4D97-AF65-F5344CB8AC3E}">
        <p14:creationId xmlns:p14="http://schemas.microsoft.com/office/powerpoint/2010/main" val="212669824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5779C5-B6DC-7743-0F56-6626E26D7F2F}"/>
              </a:ext>
            </a:extLst>
          </p:cNvPr>
          <p:cNvSpPr>
            <a:spLocks noGrp="1"/>
          </p:cNvSpPr>
          <p:nvPr>
            <p:ph type="dt" sz="half" idx="10"/>
          </p:nvPr>
        </p:nvSpPr>
        <p:spPr>
          <a:xfrm>
            <a:off x="628650" y="4767263"/>
            <a:ext cx="2057400" cy="273844"/>
          </a:xfrm>
          <a:prstGeom prst="rect">
            <a:avLst/>
          </a:prstGeom>
        </p:spPr>
        <p:txBody>
          <a:bodyPr/>
          <a:lstStyle/>
          <a:p>
            <a:fld id="{CFDE5A1B-9459-4291-976C-490724A6BD6B}" type="datetimeFigureOut">
              <a:rPr lang="en-US" smtClean="0"/>
              <a:t>1/19/2025</a:t>
            </a:fld>
            <a:endParaRPr lang="en-US"/>
          </a:p>
        </p:txBody>
      </p:sp>
      <p:sp>
        <p:nvSpPr>
          <p:cNvPr id="3" name="Footer Placeholder 2">
            <a:extLst>
              <a:ext uri="{FF2B5EF4-FFF2-40B4-BE49-F238E27FC236}">
                <a16:creationId xmlns:a16="http://schemas.microsoft.com/office/drawing/2014/main" id="{8DA62F56-9E40-ED75-6CD4-CDCBD6750D55}"/>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34826F4-1F6F-7D95-C0BB-DE5D3AA36BAE}"/>
              </a:ext>
            </a:extLst>
          </p:cNvPr>
          <p:cNvSpPr>
            <a:spLocks noGrp="1"/>
          </p:cNvSpPr>
          <p:nvPr>
            <p:ph type="sldNum" sz="quarter" idx="12"/>
          </p:nvPr>
        </p:nvSpPr>
        <p:spPr>
          <a:xfrm>
            <a:off x="6457950" y="4767263"/>
            <a:ext cx="2057400" cy="273844"/>
          </a:xfrm>
          <a:prstGeom prst="rect">
            <a:avLst/>
          </a:prstGeom>
        </p:spPr>
        <p:txBody>
          <a:bodyPr/>
          <a:lstStyle/>
          <a:p>
            <a:fld id="{42D94E60-5B82-49A1-8661-C903ED5AF2DD}" type="slidenum">
              <a:rPr lang="en-US" smtClean="0"/>
              <a:t>‹#›</a:t>
            </a:fld>
            <a:endParaRPr lang="en-US"/>
          </a:p>
        </p:txBody>
      </p:sp>
    </p:spTree>
    <p:extLst>
      <p:ext uri="{BB962C8B-B14F-4D97-AF65-F5344CB8AC3E}">
        <p14:creationId xmlns:p14="http://schemas.microsoft.com/office/powerpoint/2010/main" val="281489081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347C-80EF-096C-BE18-76AD88697B06}"/>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76B097-FB11-020B-3F89-C56AC11964FB}"/>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9BD68E-CA0E-2180-451F-43E61E55668A}"/>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FAF1322-AA8D-92B8-5A3E-47F73746E371}"/>
              </a:ext>
            </a:extLst>
          </p:cNvPr>
          <p:cNvSpPr>
            <a:spLocks noGrp="1"/>
          </p:cNvSpPr>
          <p:nvPr>
            <p:ph type="dt" sz="half" idx="10"/>
          </p:nvPr>
        </p:nvSpPr>
        <p:spPr>
          <a:xfrm>
            <a:off x="628650" y="4767263"/>
            <a:ext cx="2057400" cy="273844"/>
          </a:xfrm>
          <a:prstGeom prst="rect">
            <a:avLst/>
          </a:prstGeom>
        </p:spPr>
        <p:txBody>
          <a:bodyPr/>
          <a:lstStyle/>
          <a:p>
            <a:fld id="{CFDE5A1B-9459-4291-976C-490724A6BD6B}" type="datetimeFigureOut">
              <a:rPr lang="en-US" smtClean="0"/>
              <a:t>1/19/2025</a:t>
            </a:fld>
            <a:endParaRPr lang="en-US"/>
          </a:p>
        </p:txBody>
      </p:sp>
      <p:sp>
        <p:nvSpPr>
          <p:cNvPr id="6" name="Footer Placeholder 5">
            <a:extLst>
              <a:ext uri="{FF2B5EF4-FFF2-40B4-BE49-F238E27FC236}">
                <a16:creationId xmlns:a16="http://schemas.microsoft.com/office/drawing/2014/main" id="{A1FA6536-76BC-B61B-4D6B-FAD0DB9837BB}"/>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9815671-AC49-0B3A-7EE6-6525D7B8116C}"/>
              </a:ext>
            </a:extLst>
          </p:cNvPr>
          <p:cNvSpPr>
            <a:spLocks noGrp="1"/>
          </p:cNvSpPr>
          <p:nvPr>
            <p:ph type="sldNum" sz="quarter" idx="12"/>
          </p:nvPr>
        </p:nvSpPr>
        <p:spPr>
          <a:xfrm>
            <a:off x="6457950" y="4767263"/>
            <a:ext cx="2057400" cy="273844"/>
          </a:xfrm>
          <a:prstGeom prst="rect">
            <a:avLst/>
          </a:prstGeom>
        </p:spPr>
        <p:txBody>
          <a:bodyPr/>
          <a:lstStyle/>
          <a:p>
            <a:fld id="{42D94E60-5B82-49A1-8661-C903ED5AF2DD}" type="slidenum">
              <a:rPr lang="en-US" smtClean="0"/>
              <a:t>‹#›</a:t>
            </a:fld>
            <a:endParaRPr lang="en-US"/>
          </a:p>
        </p:txBody>
      </p:sp>
    </p:spTree>
    <p:extLst>
      <p:ext uri="{BB962C8B-B14F-4D97-AF65-F5344CB8AC3E}">
        <p14:creationId xmlns:p14="http://schemas.microsoft.com/office/powerpoint/2010/main" val="28529879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59F4-5BF4-AFB1-698A-73AB03C4A06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82AD2E-C549-7457-0094-8B32D97A4BDC}"/>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64F7AEA7-B40D-80D1-D45F-10B48AF1EE36}"/>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972BD47-4032-F9C6-D082-70206A2AF674}"/>
              </a:ext>
            </a:extLst>
          </p:cNvPr>
          <p:cNvSpPr>
            <a:spLocks noGrp="1"/>
          </p:cNvSpPr>
          <p:nvPr>
            <p:ph type="dt" sz="half" idx="10"/>
          </p:nvPr>
        </p:nvSpPr>
        <p:spPr>
          <a:xfrm>
            <a:off x="628650" y="4767263"/>
            <a:ext cx="2057400" cy="273844"/>
          </a:xfrm>
          <a:prstGeom prst="rect">
            <a:avLst/>
          </a:prstGeom>
        </p:spPr>
        <p:txBody>
          <a:bodyPr/>
          <a:lstStyle/>
          <a:p>
            <a:fld id="{CFDE5A1B-9459-4291-976C-490724A6BD6B}" type="datetimeFigureOut">
              <a:rPr lang="en-US" smtClean="0"/>
              <a:t>1/19/2025</a:t>
            </a:fld>
            <a:endParaRPr lang="en-US"/>
          </a:p>
        </p:txBody>
      </p:sp>
      <p:sp>
        <p:nvSpPr>
          <p:cNvPr id="6" name="Footer Placeholder 5">
            <a:extLst>
              <a:ext uri="{FF2B5EF4-FFF2-40B4-BE49-F238E27FC236}">
                <a16:creationId xmlns:a16="http://schemas.microsoft.com/office/drawing/2014/main" id="{17EF8A73-5069-25B8-5455-86909BC3895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352836E-1687-2440-58B3-4DA4DBCDA65E}"/>
              </a:ext>
            </a:extLst>
          </p:cNvPr>
          <p:cNvSpPr>
            <a:spLocks noGrp="1"/>
          </p:cNvSpPr>
          <p:nvPr>
            <p:ph type="sldNum" sz="quarter" idx="12"/>
          </p:nvPr>
        </p:nvSpPr>
        <p:spPr>
          <a:xfrm>
            <a:off x="6457950" y="4767263"/>
            <a:ext cx="2057400" cy="273844"/>
          </a:xfrm>
          <a:prstGeom prst="rect">
            <a:avLst/>
          </a:prstGeom>
        </p:spPr>
        <p:txBody>
          <a:bodyPr/>
          <a:lstStyle/>
          <a:p>
            <a:fld id="{42D94E60-5B82-49A1-8661-C903ED5AF2DD}" type="slidenum">
              <a:rPr lang="en-US" smtClean="0"/>
              <a:t>‹#›</a:t>
            </a:fld>
            <a:endParaRPr lang="en-US"/>
          </a:p>
        </p:txBody>
      </p:sp>
    </p:spTree>
    <p:extLst>
      <p:ext uri="{BB962C8B-B14F-4D97-AF65-F5344CB8AC3E}">
        <p14:creationId xmlns:p14="http://schemas.microsoft.com/office/powerpoint/2010/main" val="351000796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48D2F-0793-F681-4904-989CDF16EC49}"/>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058479-F745-71D0-D0ED-53912A875594}"/>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3A342A-76B0-EF59-4177-486D873C9EF2}"/>
              </a:ext>
            </a:extLst>
          </p:cNvPr>
          <p:cNvSpPr>
            <a:spLocks noGrp="1"/>
          </p:cNvSpPr>
          <p:nvPr>
            <p:ph type="dt" sz="half" idx="10"/>
          </p:nvPr>
        </p:nvSpPr>
        <p:spPr>
          <a:xfrm>
            <a:off x="628650" y="4767263"/>
            <a:ext cx="2057400" cy="273844"/>
          </a:xfrm>
          <a:prstGeom prst="rect">
            <a:avLst/>
          </a:prstGeom>
        </p:spPr>
        <p:txBody>
          <a:bodyPr/>
          <a:lstStyle/>
          <a:p>
            <a:fld id="{CFDE5A1B-9459-4291-976C-490724A6BD6B}" type="datetimeFigureOut">
              <a:rPr lang="en-US" smtClean="0"/>
              <a:t>1/19/2025</a:t>
            </a:fld>
            <a:endParaRPr lang="en-US"/>
          </a:p>
        </p:txBody>
      </p:sp>
      <p:sp>
        <p:nvSpPr>
          <p:cNvPr id="5" name="Footer Placeholder 4">
            <a:extLst>
              <a:ext uri="{FF2B5EF4-FFF2-40B4-BE49-F238E27FC236}">
                <a16:creationId xmlns:a16="http://schemas.microsoft.com/office/drawing/2014/main" id="{A20C03CB-938C-02F5-8DB4-C2131BF0FF3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9DD9E6A-4D10-76A6-B0C2-C2A24AFAF003}"/>
              </a:ext>
            </a:extLst>
          </p:cNvPr>
          <p:cNvSpPr>
            <a:spLocks noGrp="1"/>
          </p:cNvSpPr>
          <p:nvPr>
            <p:ph type="sldNum" sz="quarter" idx="12"/>
          </p:nvPr>
        </p:nvSpPr>
        <p:spPr>
          <a:xfrm>
            <a:off x="6457950" y="4767263"/>
            <a:ext cx="2057400" cy="273844"/>
          </a:xfrm>
          <a:prstGeom prst="rect">
            <a:avLst/>
          </a:prstGeom>
        </p:spPr>
        <p:txBody>
          <a:bodyPr/>
          <a:lstStyle/>
          <a:p>
            <a:fld id="{42D94E60-5B82-49A1-8661-C903ED5AF2DD}" type="slidenum">
              <a:rPr lang="en-US" smtClean="0"/>
              <a:t>‹#›</a:t>
            </a:fld>
            <a:endParaRPr lang="en-US"/>
          </a:p>
        </p:txBody>
      </p:sp>
    </p:spTree>
    <p:extLst>
      <p:ext uri="{BB962C8B-B14F-4D97-AF65-F5344CB8AC3E}">
        <p14:creationId xmlns:p14="http://schemas.microsoft.com/office/powerpoint/2010/main" val="83017841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4CAD76-1B09-A9E2-8AA9-1CFC3B4FBC95}"/>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1132E6-27B1-E9E9-2386-BD88376D7F87}"/>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DBD06C-539D-EFCE-B7D7-35F0B228EA03}"/>
              </a:ext>
            </a:extLst>
          </p:cNvPr>
          <p:cNvSpPr>
            <a:spLocks noGrp="1"/>
          </p:cNvSpPr>
          <p:nvPr>
            <p:ph type="dt" sz="half" idx="10"/>
          </p:nvPr>
        </p:nvSpPr>
        <p:spPr>
          <a:xfrm>
            <a:off x="628650" y="4767263"/>
            <a:ext cx="2057400" cy="273844"/>
          </a:xfrm>
          <a:prstGeom prst="rect">
            <a:avLst/>
          </a:prstGeom>
        </p:spPr>
        <p:txBody>
          <a:bodyPr/>
          <a:lstStyle/>
          <a:p>
            <a:fld id="{CFDE5A1B-9459-4291-976C-490724A6BD6B}" type="datetimeFigureOut">
              <a:rPr lang="en-US" smtClean="0"/>
              <a:t>1/19/2025</a:t>
            </a:fld>
            <a:endParaRPr lang="en-US"/>
          </a:p>
        </p:txBody>
      </p:sp>
      <p:sp>
        <p:nvSpPr>
          <p:cNvPr id="5" name="Footer Placeholder 4">
            <a:extLst>
              <a:ext uri="{FF2B5EF4-FFF2-40B4-BE49-F238E27FC236}">
                <a16:creationId xmlns:a16="http://schemas.microsoft.com/office/drawing/2014/main" id="{B362AC19-0AAA-DCBF-0EA9-38FE4F1730D5}"/>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AF97B4C-43DA-27F5-133E-A70DD10BF3A3}"/>
              </a:ext>
            </a:extLst>
          </p:cNvPr>
          <p:cNvSpPr>
            <a:spLocks noGrp="1"/>
          </p:cNvSpPr>
          <p:nvPr>
            <p:ph type="sldNum" sz="quarter" idx="12"/>
          </p:nvPr>
        </p:nvSpPr>
        <p:spPr>
          <a:xfrm>
            <a:off x="6457950" y="4767263"/>
            <a:ext cx="2057400" cy="273844"/>
          </a:xfrm>
          <a:prstGeom prst="rect">
            <a:avLst/>
          </a:prstGeom>
        </p:spPr>
        <p:txBody>
          <a:bodyPr/>
          <a:lstStyle/>
          <a:p>
            <a:fld id="{42D94E60-5B82-49A1-8661-C903ED5AF2DD}" type="slidenum">
              <a:rPr lang="en-US" smtClean="0"/>
              <a:t>‹#›</a:t>
            </a:fld>
            <a:endParaRPr lang="en-US"/>
          </a:p>
        </p:txBody>
      </p:sp>
    </p:spTree>
    <p:extLst>
      <p:ext uri="{BB962C8B-B14F-4D97-AF65-F5344CB8AC3E}">
        <p14:creationId xmlns:p14="http://schemas.microsoft.com/office/powerpoint/2010/main" val="14150130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blue and black text on a black background">
            <a:extLst>
              <a:ext uri="{FF2B5EF4-FFF2-40B4-BE49-F238E27FC236}">
                <a16:creationId xmlns:a16="http://schemas.microsoft.com/office/drawing/2014/main" id="{ED3D3156-514A-87A9-0567-05EDFEFED2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67972" y="142418"/>
            <a:ext cx="1475618" cy="362183"/>
          </a:xfrm>
          <a:prstGeom prst="rect">
            <a:avLst/>
          </a:prstGeom>
        </p:spPr>
      </p:pic>
    </p:spTree>
    <p:extLst>
      <p:ext uri="{BB962C8B-B14F-4D97-AF65-F5344CB8AC3E}">
        <p14:creationId xmlns:p14="http://schemas.microsoft.com/office/powerpoint/2010/main" val="298852698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blue and black text on a black background">
            <a:extLst>
              <a:ext uri="{FF2B5EF4-FFF2-40B4-BE49-F238E27FC236}">
                <a16:creationId xmlns:a16="http://schemas.microsoft.com/office/drawing/2014/main" id="{ED3D3156-514A-87A9-0567-05EDFEFED2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020" y="198024"/>
            <a:ext cx="1475618" cy="362183"/>
          </a:xfrm>
          <a:prstGeom prst="rect">
            <a:avLst/>
          </a:prstGeom>
        </p:spPr>
      </p:pic>
    </p:spTree>
    <p:extLst>
      <p:ext uri="{BB962C8B-B14F-4D97-AF65-F5344CB8AC3E}">
        <p14:creationId xmlns:p14="http://schemas.microsoft.com/office/powerpoint/2010/main" val="21591134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767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Content_SOLIDWORKS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452716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blue and black text on a black background">
            <a:extLst>
              <a:ext uri="{FF2B5EF4-FFF2-40B4-BE49-F238E27FC236}">
                <a16:creationId xmlns:a16="http://schemas.microsoft.com/office/drawing/2014/main" id="{ED3D3156-514A-87A9-0567-05EDFEFED2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020" y="198024"/>
            <a:ext cx="1475618" cy="362183"/>
          </a:xfrm>
          <a:prstGeom prst="rect">
            <a:avLst/>
          </a:prstGeom>
        </p:spPr>
      </p:pic>
    </p:spTree>
    <p:extLst>
      <p:ext uri="{BB962C8B-B14F-4D97-AF65-F5344CB8AC3E}">
        <p14:creationId xmlns:p14="http://schemas.microsoft.com/office/powerpoint/2010/main" val="497950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Only_SOLIDWORKS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66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_SOLIDWORKS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64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title_SOLIDWORK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205530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_CATIA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2235330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SOLIDWORK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4128832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_SOLIDWORKS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311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 Cover_SOLIDWORKS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917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ext Placeholder 12"/>
          <p:cNvSpPr>
            <a:spLocks noGrp="1"/>
          </p:cNvSpPr>
          <p:nvPr>
            <p:ph type="body" sz="quarter" idx="10" hasCustomPrompt="1"/>
          </p:nvPr>
        </p:nvSpPr>
        <p:spPr>
          <a:xfrm>
            <a:off x="3810000" y="2409376"/>
            <a:ext cx="4953000" cy="600075"/>
          </a:xfrm>
          <a:prstGeom prst="rect">
            <a:avLst/>
          </a:prstGeom>
        </p:spPr>
        <p:txBody>
          <a:bodyPr>
            <a:noAutofit/>
          </a:bodyPr>
          <a:lstStyle>
            <a:lvl1pPr marL="0" algn="r" defTabSz="822960" rtl="0" eaLnBrk="1" latinLnBrk="0" hangingPunct="1">
              <a:buNone/>
              <a:defRPr lang="en-US" sz="2880" b="1" kern="1200" dirty="0" smtClean="0">
                <a:solidFill>
                  <a:srgbClr val="222C4E"/>
                </a:solidFill>
                <a:latin typeface="+mn-lt"/>
                <a:ea typeface="+mn-ea"/>
                <a:cs typeface="+mn-cs"/>
              </a:defRPr>
            </a:lvl1pPr>
          </a:lstStyle>
          <a:p>
            <a:pPr lvl="0"/>
            <a:r>
              <a:rPr lang="en-US"/>
              <a:t>Presentation Topic</a:t>
            </a:r>
          </a:p>
        </p:txBody>
      </p:sp>
      <p:sp>
        <p:nvSpPr>
          <p:cNvPr id="11" name="Text Placeholder 14"/>
          <p:cNvSpPr>
            <a:spLocks noGrp="1"/>
          </p:cNvSpPr>
          <p:nvPr>
            <p:ph type="body" sz="quarter" idx="11" hasCustomPrompt="1"/>
          </p:nvPr>
        </p:nvSpPr>
        <p:spPr>
          <a:xfrm>
            <a:off x="6515100" y="3985488"/>
            <a:ext cx="2247900" cy="248603"/>
          </a:xfrm>
          <a:prstGeom prst="rect">
            <a:avLst/>
          </a:prstGeom>
        </p:spPr>
        <p:txBody>
          <a:bodyPr>
            <a:noAutofit/>
          </a:bodyPr>
          <a:lstStyle>
            <a:lvl1pPr marL="0" algn="r" defTabSz="822960" rtl="0" eaLnBrk="1" latinLnBrk="0" hangingPunct="1">
              <a:buNone/>
              <a:defRPr lang="en-US" sz="1260" b="1" kern="1200" dirty="0">
                <a:solidFill>
                  <a:schemeClr val="tx1">
                    <a:lumMod val="75000"/>
                    <a:lumOff val="25000"/>
                  </a:schemeClr>
                </a:solidFill>
                <a:latin typeface="+mn-lt"/>
                <a:ea typeface="+mn-ea"/>
                <a:cs typeface="+mn-cs"/>
              </a:defRPr>
            </a:lvl1pPr>
          </a:lstStyle>
          <a:p>
            <a:pPr lvl="0"/>
            <a:r>
              <a:rPr lang="en-US"/>
              <a:t>Author(s)</a:t>
            </a:r>
          </a:p>
          <a:p>
            <a:pPr lvl="0"/>
            <a:endParaRPr lang="en-US"/>
          </a:p>
        </p:txBody>
      </p:sp>
      <p:sp>
        <p:nvSpPr>
          <p:cNvPr id="12" name="Text Placeholder 14"/>
          <p:cNvSpPr>
            <a:spLocks noGrp="1"/>
          </p:cNvSpPr>
          <p:nvPr>
            <p:ph type="body" sz="quarter" idx="12" hasCustomPrompt="1"/>
          </p:nvPr>
        </p:nvSpPr>
        <p:spPr>
          <a:xfrm>
            <a:off x="6515100" y="4380550"/>
            <a:ext cx="2247900" cy="248603"/>
          </a:xfrm>
          <a:prstGeom prst="rect">
            <a:avLst/>
          </a:prstGeom>
        </p:spPr>
        <p:txBody>
          <a:bodyPr>
            <a:noAutofit/>
          </a:bodyPr>
          <a:lstStyle>
            <a:lvl1pPr marL="0" algn="r" defTabSz="822960" rtl="0" eaLnBrk="1" latinLnBrk="0" hangingPunct="1">
              <a:buNone/>
              <a:defRPr lang="en-US" sz="990" b="0" kern="1200" dirty="0">
                <a:solidFill>
                  <a:schemeClr val="bg1">
                    <a:lumMod val="50000"/>
                  </a:schemeClr>
                </a:solidFill>
                <a:latin typeface="+mn-lt"/>
                <a:ea typeface="+mn-ea"/>
                <a:cs typeface="+mn-cs"/>
              </a:defRPr>
            </a:lvl1pPr>
          </a:lstStyle>
          <a:p>
            <a:pPr lvl="0"/>
            <a:r>
              <a:rPr lang="en-US"/>
              <a:t>Date</a:t>
            </a:r>
          </a:p>
          <a:p>
            <a:pPr lvl="0"/>
            <a:endParaRPr lang="en-US"/>
          </a:p>
        </p:txBody>
      </p:sp>
      <p:sp>
        <p:nvSpPr>
          <p:cNvPr id="8" name="TextBox 7"/>
          <p:cNvSpPr txBox="1"/>
          <p:nvPr userDrawn="1"/>
        </p:nvSpPr>
        <p:spPr>
          <a:xfrm rot="16200000">
            <a:off x="-947094" y="4328070"/>
            <a:ext cx="1400639" cy="244682"/>
          </a:xfrm>
          <a:prstGeom prst="rect">
            <a:avLst/>
          </a:prstGeom>
          <a:noFill/>
        </p:spPr>
        <p:txBody>
          <a:bodyPr wrap="square" rtlCol="0">
            <a:spAutoFit/>
          </a:bodyPr>
          <a:lstStyle/>
          <a:p>
            <a:pPr algn="ctr"/>
            <a:r>
              <a:rPr lang="en-US" sz="990">
                <a:solidFill>
                  <a:schemeClr val="tx1">
                    <a:lumMod val="50000"/>
                    <a:lumOff val="50000"/>
                  </a:schemeClr>
                </a:solidFill>
              </a:rPr>
              <a:t>Version 2013.10.4.0</a:t>
            </a:r>
          </a:p>
        </p:txBody>
      </p:sp>
    </p:spTree>
    <p:extLst>
      <p:ext uri="{BB962C8B-B14F-4D97-AF65-F5344CB8AC3E}">
        <p14:creationId xmlns:p14="http://schemas.microsoft.com/office/powerpoint/2010/main" val="3058628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_ENO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2639199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Blue_ENOVIA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8262350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_ENO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3389830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_ENO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1208381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mp; Content_ENO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11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_ENO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1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_CAT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35533190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_ENO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44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Subtitle_EN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27610522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EN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3952950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_ENO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2570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ck Cover_ENO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1466946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DELM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473932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lue_DELMIA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903360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Slide_DELM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1740374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_DELM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837854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mp; Content_DELM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65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CAT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24117530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_DELM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2205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_DELM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33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Subtitle Only_DELM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19293410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DELM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42927922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_DELM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5688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ack Cover_DELM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3431660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_SIMUL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8538206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Blue_SIMULIA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1726048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_SIMUL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8277004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_SIMUL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164484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Content_CAT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49257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amp; Content_SIMUL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3884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_SIMUL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6408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_SIMUL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2827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Only_SIMUL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32265364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SIMUL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9192912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_SIMUL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624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ck Cover_SIMUL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4093404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_GEO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0243422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Blue_GEOVIA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1808123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Slide_GEO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154754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CAT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4478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_GEO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36763307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mp; Content_GEO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9981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_GEO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72808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_GEO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5765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ubtitle Only_GE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14792455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_GE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14298191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_GEO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7451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ack Cover_GEO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11468523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_EXALEAD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15964404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Blue_EXALEAD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2570760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_CAT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7230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Slide_EXALEAD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5513355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_EXALEAD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39470753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mp; Content_EXALEAD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8299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_EXALEAD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9412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_EXALEAD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8602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Subtitle_EXALEAD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18895419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_EXALEAD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1137518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_EXALEAD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8156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ack Cover_EXALEAD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8025142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_3D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608391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Subtitle_CAT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36405893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Blue_3DVIA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1584246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Slide_3D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460199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_3D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2937049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Content_3D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2810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Only_3D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6522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_3D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7889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Subtitle_3D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5910644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3D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27732325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_3D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5631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ack Cover_3D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145719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AT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33148965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_3DSWYM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5386"/>
                </a:solidFill>
                <a:effectLst/>
                <a:latin typeface="Arial Narrow" pitchFamily="34" charset="0"/>
                <a:cs typeface="Arial" pitchFamily="34" charset="0"/>
              </a:rPr>
              <a:t>3DS.COM</a:t>
            </a:r>
            <a:r>
              <a:rPr lang="en-US" sz="600" b="1" i="0" cap="none" spc="0">
                <a:ln>
                  <a:noFill/>
                </a:ln>
                <a:solidFill>
                  <a:schemeClr val="accent4"/>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9884696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Blue_3DSWYM Template_2015">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a:ln>
                  <a:noFill/>
                </a:ln>
                <a:solidFill>
                  <a:schemeClr val="bg1"/>
                </a:solidFill>
                <a:effectLst/>
                <a:latin typeface="Arial Narrow" pitchFamily="34" charset="0"/>
                <a:cs typeface="Arial" pitchFamily="34" charset="0"/>
              </a:rPr>
              <a:t>3DS.COM</a:t>
            </a:r>
            <a:r>
              <a:rPr lang="en-US" sz="600" b="0" cap="none" spc="0" baseline="0">
                <a:ln>
                  <a:noFill/>
                </a:ln>
                <a:solidFill>
                  <a:schemeClr val="bg1"/>
                </a:solidFill>
                <a:effectLst/>
                <a:latin typeface="Arial Narrow" pitchFamily="34" charset="0"/>
                <a:cs typeface="Arial" pitchFamily="34" charset="0"/>
              </a:rPr>
              <a:t> </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Dassault</a:t>
            </a:r>
            <a:r>
              <a:rPr lang="en-US" sz="600" b="0" cap="none" spc="0">
                <a:ln>
                  <a:noFill/>
                </a:ln>
                <a:solidFill>
                  <a:schemeClr val="bg1"/>
                </a:solidFill>
                <a:effectLst/>
                <a:latin typeface="Arial Narrow" pitchFamily="34" charset="0"/>
                <a:cs typeface="Arial" pitchFamily="34" charset="0"/>
              </a:rPr>
              <a:t> </a:t>
            </a:r>
            <a:r>
              <a:rPr lang="en-US" sz="600" b="0" cap="none" spc="0" err="1">
                <a:ln>
                  <a:noFill/>
                </a:ln>
                <a:solidFill>
                  <a:schemeClr val="bg1"/>
                </a:solidFill>
                <a:effectLst/>
                <a:latin typeface="Arial Narrow" pitchFamily="34" charset="0"/>
                <a:cs typeface="Arial" pitchFamily="34" charset="0"/>
              </a:rPr>
              <a:t>Systèmes</a:t>
            </a:r>
            <a:r>
              <a:rPr lang="en-US" sz="600" b="0" cap="none" spc="0">
                <a:ln>
                  <a:noFill/>
                </a:ln>
                <a:solidFill>
                  <a:schemeClr val="bg1"/>
                </a:solidFill>
                <a:effectLst/>
                <a:latin typeface="Arial Narrow" pitchFamily="34" charset="0"/>
                <a:cs typeface="Arial" pitchFamily="34" charset="0"/>
              </a:rPr>
              <a:t> | </a:t>
            </a:r>
            <a:r>
              <a:rPr lang="en-US" sz="600" b="0" cap="none" spc="0" noProof="0">
                <a:ln>
                  <a:noFill/>
                </a:ln>
                <a:solidFill>
                  <a:schemeClr val="bg1"/>
                </a:solidFill>
                <a:effectLst/>
                <a:latin typeface="Arial Narrow" pitchFamily="34" charset="0"/>
                <a:cs typeface="Arial" pitchFamily="34" charset="0"/>
              </a:rPr>
              <a:t>Confidential</a:t>
            </a:r>
            <a:r>
              <a:rPr lang="en-US" sz="600" b="0" cap="none" spc="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1/19/2025</a:t>
            </a:fld>
            <a:r>
              <a:rPr lang="en-US" sz="600" b="0" cap="none" spc="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17706248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Slide_3DSWYM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1983912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_3DSWYM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a:t>Click to add subtitle</a:t>
            </a:r>
          </a:p>
        </p:txBody>
      </p:sp>
    </p:spTree>
    <p:extLst>
      <p:ext uri="{BB962C8B-B14F-4D97-AF65-F5344CB8AC3E}">
        <p14:creationId xmlns:p14="http://schemas.microsoft.com/office/powerpoint/2010/main" val="17958867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ubtitle and Content_3DSWYM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a:t>Click to add subtitle</a:t>
            </a:r>
          </a:p>
        </p:txBody>
      </p:sp>
      <p:sp>
        <p:nvSpPr>
          <p:cNvPr id="5" name="Title 4"/>
          <p:cNvSpPr>
            <a:spLocks noGrp="1"/>
          </p:cNvSpPr>
          <p:nvPr>
            <p:ph type="title"/>
          </p:nvPr>
        </p:nvSpPr>
        <p:spPr>
          <a:xfrm>
            <a:off x="719572" y="361747"/>
            <a:ext cx="7920880" cy="374073"/>
          </a:xfrm>
        </p:spPr>
        <p:txBody>
          <a:bodyPr/>
          <a:lstStyle/>
          <a:p>
            <a:r>
              <a:rPr lang="en-US"/>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27928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_3DSWYM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79389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_3DSWYM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7006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Subtitle Only_3DSWYM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a:t>Click to add subtitle</a:t>
            </a:r>
          </a:p>
        </p:txBody>
      </p:sp>
    </p:spTree>
    <p:extLst>
      <p:ext uri="{BB962C8B-B14F-4D97-AF65-F5344CB8AC3E}">
        <p14:creationId xmlns:p14="http://schemas.microsoft.com/office/powerpoint/2010/main" val="36813204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_3DSWYM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p>
        </p:txBody>
      </p:sp>
    </p:spTree>
    <p:extLst>
      <p:ext uri="{BB962C8B-B14F-4D97-AF65-F5344CB8AC3E}">
        <p14:creationId xmlns:p14="http://schemas.microsoft.com/office/powerpoint/2010/main" val="6544902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_3DSWYM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945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image" Target="../media/image1.jpe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image" Target="../media/image2.png"/><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image" Target="../media/image1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image" Target="../media/image1.jpeg"/><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image" Target="../media/image2.png"/><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image" Target="../media/image17.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image" Target="../media/image1.jpeg"/><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image" Target="../media/image18.png"/><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theme" Target="../theme/theme13.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9.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e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10.pn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2.pn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jpe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12.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1.jpe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2.pn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1.jpe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14.png"/><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image" Target="../media/image1.jpeg"/><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image" Target="../media/image2.png"/><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1871"/>
                </a:solidFill>
                <a:effectLst/>
                <a:latin typeface="Arial Narrow" pitchFamily="34" charset="0"/>
                <a:cs typeface="Arial" pitchFamily="34" charset="0"/>
              </a:rPr>
              <a:t>3DS.COM/CATIA</a:t>
            </a:r>
            <a:r>
              <a:rPr lang="en-US" sz="600" b="0" cap="none" spc="0" baseline="0">
                <a:ln>
                  <a:noFill/>
                </a:ln>
                <a:solidFill>
                  <a:srgbClr val="001871"/>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6091" y="4714677"/>
            <a:ext cx="885510" cy="231619"/>
          </a:xfrm>
          <a:prstGeom prst="rect">
            <a:avLst/>
          </a:prstGeom>
        </p:spPr>
      </p:pic>
    </p:spTree>
    <p:extLst>
      <p:ext uri="{BB962C8B-B14F-4D97-AF65-F5344CB8AC3E}">
        <p14:creationId xmlns:p14="http://schemas.microsoft.com/office/powerpoint/2010/main" val="3206114030"/>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BIOVIA_Logotype_CMYK_Blue_2014.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6932" y="4713514"/>
            <a:ext cx="854733"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77C8"/>
                </a:solidFill>
                <a:effectLst/>
                <a:latin typeface="Arial Narrow" pitchFamily="34" charset="0"/>
                <a:cs typeface="Arial" pitchFamily="34" charset="0"/>
              </a:rPr>
              <a:t>3DS.COM/BIOVIA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192110299"/>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NETVIBES_Logotype_RGB_Green.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8696" y="4713514"/>
            <a:ext cx="1021702"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84BD00"/>
                </a:solidFill>
                <a:effectLst/>
                <a:latin typeface="Arial Narrow" pitchFamily="34" charset="0"/>
                <a:cs typeface="Arial" pitchFamily="34" charset="0"/>
              </a:rPr>
              <a:t>3DS.COM/NETVIBES</a:t>
            </a:r>
            <a:r>
              <a:rPr lang="en-US" sz="600" b="1" i="0" cap="none" spc="0">
                <a:ln>
                  <a:noFill/>
                </a:ln>
                <a:solidFill>
                  <a:srgbClr val="B78B20"/>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167273659"/>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0000"/>
                </a:solidFill>
                <a:effectLst/>
                <a:latin typeface="Arial Narrow" pitchFamily="34" charset="0"/>
                <a:cs typeface="Arial" pitchFamily="34" charset="0"/>
              </a:rPr>
              <a:t>3DS.COM/3DEXCITE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2" name="Picture 11" descr="3DS_2014_3DExcite_black_RGB.png"/>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94720" y="4708181"/>
            <a:ext cx="1088547" cy="230711"/>
          </a:xfrm>
          <a:prstGeom prst="rect">
            <a:avLst/>
          </a:prstGeom>
        </p:spPr>
      </p:pic>
    </p:spTree>
    <p:extLst>
      <p:ext uri="{BB962C8B-B14F-4D97-AF65-F5344CB8AC3E}">
        <p14:creationId xmlns:p14="http://schemas.microsoft.com/office/powerpoint/2010/main" val="168170975"/>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9FFE404-3141-49B5-A9A2-F537F00C955A}" type="slidenum">
              <a:rPr lang="en-US" smtClean="0"/>
              <a:t>‹#›</a:t>
            </a:fld>
            <a:endParaRPr lang="en-US"/>
          </a:p>
        </p:txBody>
      </p:sp>
    </p:spTree>
    <p:extLst>
      <p:ext uri="{BB962C8B-B14F-4D97-AF65-F5344CB8AC3E}">
        <p14:creationId xmlns:p14="http://schemas.microsoft.com/office/powerpoint/2010/main" val="1751243248"/>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081898"/>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4" r:id="rId11"/>
    <p:sldLayoutId id="2147484001" r:id="rId12"/>
    <p:sldLayoutId id="2147484002"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DA291C"/>
                </a:solidFill>
                <a:effectLst/>
                <a:latin typeface="Arial Narrow" pitchFamily="34" charset="0"/>
                <a:cs typeface="Arial" pitchFamily="34" charset="0"/>
              </a:rPr>
              <a:t>3DS.COM/SOLIDWORKS</a:t>
            </a:r>
            <a:r>
              <a:rPr lang="en-US" sz="600" b="0" cap="none" spc="0" baseline="0">
                <a:ln>
                  <a:noFill/>
                </a:ln>
                <a:solidFill>
                  <a:srgbClr val="DA291C"/>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0" name="Picture 9" descr="SolidWorks_Logotype_RGB_Red.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5969" y="4713514"/>
            <a:ext cx="1228531" cy="228600"/>
          </a:xfrm>
          <a:prstGeom prst="rect">
            <a:avLst/>
          </a:prstGeom>
        </p:spPr>
      </p:pic>
    </p:spTree>
    <p:extLst>
      <p:ext uri="{BB962C8B-B14F-4D97-AF65-F5344CB8AC3E}">
        <p14:creationId xmlns:p14="http://schemas.microsoft.com/office/powerpoint/2010/main" val="3064215252"/>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954" r:id="rId12"/>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E87722"/>
                </a:solidFill>
                <a:effectLst/>
                <a:latin typeface="Arial Narrow" pitchFamily="34" charset="0"/>
                <a:cs typeface="Arial" pitchFamily="34" charset="0"/>
              </a:rPr>
              <a:t>3DS.COM/ENOVIA</a:t>
            </a:r>
            <a:r>
              <a:rPr lang="en-US" sz="600" b="0" cap="none" spc="0" baseline="0">
                <a:ln>
                  <a:noFill/>
                </a:ln>
                <a:solidFill>
                  <a:srgbClr val="E87722"/>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2" name="Picture 11" descr="ENOVIA_Logotype_RGB_Orange.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7136" y="4713514"/>
            <a:ext cx="1066800" cy="228600"/>
          </a:xfrm>
          <a:prstGeom prst="rect">
            <a:avLst/>
          </a:prstGeom>
        </p:spPr>
      </p:pic>
    </p:spTree>
    <p:extLst>
      <p:ext uri="{BB962C8B-B14F-4D97-AF65-F5344CB8AC3E}">
        <p14:creationId xmlns:p14="http://schemas.microsoft.com/office/powerpoint/2010/main" val="2823668112"/>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FFCD00"/>
                </a:solidFill>
                <a:effectLst/>
                <a:latin typeface="Arial Narrow" pitchFamily="34" charset="0"/>
                <a:cs typeface="Arial" pitchFamily="34" charset="0"/>
              </a:rPr>
              <a:t>3DS.COM/DELMIA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0" name="Picture 9" descr="DELMIA_Logotype_RGB_Yellow.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2190" y="4713514"/>
            <a:ext cx="1026367" cy="228600"/>
          </a:xfrm>
          <a:prstGeom prst="rect">
            <a:avLst/>
          </a:prstGeom>
        </p:spPr>
      </p:pic>
    </p:spTree>
    <p:extLst>
      <p:ext uri="{BB962C8B-B14F-4D97-AF65-F5344CB8AC3E}">
        <p14:creationId xmlns:p14="http://schemas.microsoft.com/office/powerpoint/2010/main" val="116893164"/>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IMULIA_Logotype_RGB_Teal.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6361" y="4713514"/>
            <a:ext cx="1160106"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B2A9"/>
                </a:solidFill>
                <a:effectLst/>
                <a:latin typeface="Arial Narrow" pitchFamily="34" charset="0"/>
                <a:cs typeface="Arial" pitchFamily="34" charset="0"/>
              </a:rPr>
              <a:t>3DS.COM/SIMULIA</a:t>
            </a:r>
            <a:r>
              <a:rPr lang="en-US" sz="600" b="1" i="0" cap="none" spc="0" baseline="0">
                <a:ln>
                  <a:noFill/>
                </a:ln>
                <a:solidFill>
                  <a:srgbClr val="00B2A9"/>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2120182259"/>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C79316"/>
                </a:solidFill>
                <a:effectLst/>
                <a:latin typeface="Arial Narrow" pitchFamily="34" charset="0"/>
                <a:cs typeface="Arial" pitchFamily="34" charset="0"/>
              </a:rPr>
              <a:t>3DS.COM/GEOVIA</a:t>
            </a:r>
            <a:r>
              <a:rPr lang="en-US" sz="600" b="0" cap="none" spc="0" baseline="0">
                <a:ln>
                  <a:noFill/>
                </a:ln>
                <a:solidFill>
                  <a:srgbClr val="C79316"/>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1" name="Picture 10" descr="GEOVIA_Logotype_RGB_Copper.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6974" y="4713514"/>
            <a:ext cx="992155" cy="228600"/>
          </a:xfrm>
          <a:prstGeom prst="rect">
            <a:avLst/>
          </a:prstGeom>
        </p:spPr>
      </p:pic>
    </p:spTree>
    <p:extLst>
      <p:ext uri="{BB962C8B-B14F-4D97-AF65-F5344CB8AC3E}">
        <p14:creationId xmlns:p14="http://schemas.microsoft.com/office/powerpoint/2010/main" val="2818415307"/>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EXALEAD_Logotype_RGB_Blue.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8306" y="4713514"/>
            <a:ext cx="1166327"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0077C8"/>
                </a:solidFill>
                <a:effectLst/>
                <a:latin typeface="Arial Narrow" pitchFamily="34" charset="0"/>
                <a:cs typeface="Arial" pitchFamily="34" charset="0"/>
              </a:rPr>
              <a:t>3DS.COM/EXALEAD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31954232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84BD00"/>
                </a:solidFill>
                <a:effectLst/>
                <a:latin typeface="Arial Narrow" pitchFamily="34" charset="0"/>
                <a:cs typeface="Arial" pitchFamily="34" charset="0"/>
              </a:rPr>
              <a:t>3DS.COM/3DVIA</a:t>
            </a:r>
            <a:r>
              <a:rPr lang="en-US" sz="600" b="0" cap="none" spc="0" baseline="0">
                <a:ln>
                  <a:noFill/>
                </a:ln>
                <a:solidFill>
                  <a:srgbClr val="84BD00"/>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1" name="Picture 10" descr="3DVIA_Logotype_RGB_Green.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8302" y="4705350"/>
            <a:ext cx="772382" cy="238030"/>
          </a:xfrm>
          <a:prstGeom prst="rect">
            <a:avLst/>
          </a:prstGeom>
        </p:spPr>
      </p:pic>
    </p:spTree>
    <p:extLst>
      <p:ext uri="{BB962C8B-B14F-4D97-AF65-F5344CB8AC3E}">
        <p14:creationId xmlns:p14="http://schemas.microsoft.com/office/powerpoint/2010/main" val="178304268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3DSWYM_Logotype_RGB_Orange.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8694" y="4713514"/>
            <a:ext cx="869302"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a:ln>
                  <a:noFill/>
                </a:ln>
                <a:solidFill>
                  <a:srgbClr val="E87722"/>
                </a:solidFill>
                <a:effectLst/>
                <a:latin typeface="Arial Narrow" pitchFamily="34" charset="0"/>
                <a:cs typeface="Arial" pitchFamily="34" charset="0"/>
              </a:rPr>
              <a:t>3DS.COM/3DSWYM</a:t>
            </a:r>
            <a:r>
              <a:rPr lang="en-US" sz="600" b="0" cap="none" spc="0" baseline="0">
                <a:ln>
                  <a:noFill/>
                </a:ln>
                <a:solidFill>
                  <a:srgbClr val="E87722"/>
                </a:solidFill>
                <a:effectLst/>
                <a:latin typeface="Arial Narrow" pitchFamily="34" charset="0"/>
                <a:cs typeface="Arial" pitchFamily="34" charset="0"/>
              </a:rPr>
              <a:t> </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Dassault</a:t>
            </a:r>
            <a:r>
              <a:rPr lang="en-US" sz="600" b="0" cap="none" spc="0">
                <a:ln>
                  <a:noFill/>
                </a:ln>
                <a:solidFill>
                  <a:srgbClr val="005386"/>
                </a:solidFill>
                <a:effectLst/>
                <a:latin typeface="Arial Narrow" pitchFamily="34" charset="0"/>
                <a:cs typeface="Arial" pitchFamily="34" charset="0"/>
              </a:rPr>
              <a:t> </a:t>
            </a:r>
            <a:r>
              <a:rPr lang="en-US" sz="600" b="0" cap="none" spc="0" err="1">
                <a:ln>
                  <a:noFill/>
                </a:ln>
                <a:solidFill>
                  <a:srgbClr val="005386"/>
                </a:solidFill>
                <a:effectLst/>
                <a:latin typeface="Arial Narrow" pitchFamily="34" charset="0"/>
                <a:cs typeface="Arial" pitchFamily="34" charset="0"/>
              </a:rPr>
              <a:t>Systèmes</a:t>
            </a:r>
            <a:r>
              <a:rPr lang="en-US" sz="600" b="0" cap="none" spc="0">
                <a:ln>
                  <a:noFill/>
                </a:ln>
                <a:solidFill>
                  <a:srgbClr val="005386"/>
                </a:solidFill>
                <a:effectLst/>
                <a:latin typeface="Arial Narrow" pitchFamily="34" charset="0"/>
                <a:cs typeface="Arial" pitchFamily="34" charset="0"/>
              </a:rPr>
              <a:t> | </a:t>
            </a:r>
            <a:r>
              <a:rPr lang="en-US" sz="600" b="0" cap="none" spc="0" noProof="0">
                <a:ln>
                  <a:noFill/>
                </a:ln>
                <a:solidFill>
                  <a:srgbClr val="005386"/>
                </a:solidFill>
                <a:effectLst/>
                <a:latin typeface="Arial Narrow" pitchFamily="34" charset="0"/>
                <a:cs typeface="Arial" pitchFamily="34" charset="0"/>
              </a:rPr>
              <a:t>Confidential</a:t>
            </a:r>
            <a:r>
              <a:rPr lang="en-US" sz="600" b="0" cap="none" spc="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1/19/2025</a:t>
            </a:fld>
            <a:r>
              <a:rPr lang="en-US" sz="600" b="0" cap="none" spc="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4007293135"/>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57.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15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57.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7.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5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157.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57.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57.xml"/></Relationships>
</file>

<file path=ppt/slides/_rels/slide24.xml.rels><?xml version="1.0" encoding="UTF-8" standalone="yes"?>
<Relationships xmlns="http://schemas.openxmlformats.org/package/2006/relationships"><Relationship Id="rId2" Type="http://schemas.openxmlformats.org/officeDocument/2006/relationships/hyperlink" Target="https://asmedigitalcollection.asme.org/solarenergyengineering/article/141/1/011001/366269/Dual-Axis-Solar-Tracker-Design-Based-on-a-Digital" TargetMode="External"/><Relationship Id="rId1" Type="http://schemas.openxmlformats.org/officeDocument/2006/relationships/slideLayout" Target="../slideLayouts/slideLayout157.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5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57.xml"/></Relationships>
</file>

<file path=ppt/slides/_rels/slide5.xml.rels><?xml version="1.0" encoding="UTF-8" standalone="yes"?>
<Relationships xmlns="http://schemas.openxmlformats.org/package/2006/relationships"><Relationship Id="rId3" Type="http://schemas.openxmlformats.org/officeDocument/2006/relationships/hyperlink" Target="https://mnre.gov.in/grid-connected-solar-rooftop-programme/" TargetMode="External"/><Relationship Id="rId2" Type="http://schemas.openxmlformats.org/officeDocument/2006/relationships/notesSlide" Target="../notesSlides/notesSlide5.xml"/><Relationship Id="rId1" Type="http://schemas.openxmlformats.org/officeDocument/2006/relationships/slideLayout" Target="../slideLayouts/slideLayout157.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157.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5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353C23C-6C15-45BA-8D3C-B8933BE03EF7}"/>
              </a:ext>
            </a:extLst>
          </p:cNvPr>
          <p:cNvSpPr/>
          <p:nvPr/>
        </p:nvSpPr>
        <p:spPr>
          <a:xfrm>
            <a:off x="383561" y="3806428"/>
            <a:ext cx="3334946" cy="790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bg1"/>
                </a:solidFill>
                <a:latin typeface="3ds Condensed"/>
                <a:ea typeface="Helvetica Neue" panose="02000503000000020004" pitchFamily="2" charset="0"/>
                <a:cs typeface="Helvetica Neue" panose="02000503000000020004" pitchFamily="2" charset="0"/>
              </a:rPr>
              <a:t>Final Design Submission</a:t>
            </a:r>
          </a:p>
        </p:txBody>
      </p:sp>
      <p:sp>
        <p:nvSpPr>
          <p:cNvPr id="4" name="Google Shape;63;p14">
            <a:extLst>
              <a:ext uri="{FF2B5EF4-FFF2-40B4-BE49-F238E27FC236}">
                <a16:creationId xmlns:a16="http://schemas.microsoft.com/office/drawing/2014/main" id="{7B2DD495-2D30-944D-817A-51831680E297}"/>
              </a:ext>
            </a:extLst>
          </p:cNvPr>
          <p:cNvSpPr txBox="1"/>
          <p:nvPr/>
        </p:nvSpPr>
        <p:spPr>
          <a:xfrm>
            <a:off x="493032" y="1911330"/>
            <a:ext cx="6255498" cy="189509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200">
                <a:solidFill>
                  <a:schemeClr val="bg1"/>
                </a:solidFill>
                <a:latin typeface="3ds Condensed"/>
                <a:ea typeface="Helvetica Neue" panose="02000503000000020004" pitchFamily="2" charset="0"/>
                <a:cs typeface="Helvetica Neue" panose="02000503000000020004" pitchFamily="2" charset="0"/>
                <a:sym typeface="Raleway"/>
              </a:rPr>
              <a:t>Project Name:</a:t>
            </a:r>
            <a:br>
              <a:rPr lang="en-GB" sz="2400">
                <a:solidFill>
                  <a:schemeClr val="bg1"/>
                </a:solidFill>
                <a:latin typeface="3ds Condensed"/>
                <a:ea typeface="Helvetica Neue" panose="02000503000000020004" pitchFamily="2" charset="0"/>
                <a:cs typeface="Helvetica Neue" panose="02000503000000020004" pitchFamily="2" charset="0"/>
                <a:sym typeface="Raleway"/>
              </a:rPr>
            </a:br>
            <a:endParaRPr sz="1000" i="1">
              <a:solidFill>
                <a:schemeClr val="bg1"/>
              </a:solidFill>
              <a:latin typeface="3ds Condensed"/>
              <a:ea typeface="Helvetica Neue" panose="02000503000000020004" pitchFamily="2" charset="0"/>
              <a:cs typeface="Helvetica Neue" panose="02000503000000020004" pitchFamily="2" charset="0"/>
              <a:sym typeface="Raleway"/>
            </a:endParaRPr>
          </a:p>
          <a:p>
            <a:pPr marL="0" lvl="0" indent="0" rtl="0">
              <a:spcBef>
                <a:spcPts val="0"/>
              </a:spcBef>
              <a:spcAft>
                <a:spcPts val="0"/>
              </a:spcAft>
              <a:buNone/>
            </a:pPr>
            <a:r>
              <a:rPr lang="en-GB" sz="1800">
                <a:solidFill>
                  <a:schemeClr val="bg1"/>
                </a:solidFill>
                <a:latin typeface="3ds Condensed"/>
                <a:ea typeface="Helvetica Neue" panose="02000503000000020004" pitchFamily="2" charset="0"/>
                <a:cs typeface="Helvetica Neue" panose="02000503000000020004" pitchFamily="2" charset="0"/>
                <a:sym typeface="Raleway"/>
              </a:rPr>
              <a:t>Selected Theme: Green Energy generation, transmission, </a:t>
            </a:r>
          </a:p>
          <a:p>
            <a:pPr marL="0" lvl="0" indent="0" rtl="0">
              <a:spcBef>
                <a:spcPts val="0"/>
              </a:spcBef>
              <a:spcAft>
                <a:spcPts val="0"/>
              </a:spcAft>
              <a:buNone/>
            </a:pPr>
            <a:r>
              <a:rPr lang="en-GB" sz="1800">
                <a:solidFill>
                  <a:schemeClr val="bg1"/>
                </a:solidFill>
                <a:latin typeface="3ds Condensed"/>
                <a:ea typeface="Helvetica Neue" panose="02000503000000020004" pitchFamily="2" charset="0"/>
                <a:cs typeface="Helvetica Neue" panose="02000503000000020004" pitchFamily="2" charset="0"/>
                <a:sym typeface="Raleway"/>
              </a:rPr>
              <a:t>                               and storage</a:t>
            </a:r>
          </a:p>
          <a:p>
            <a:pPr marL="0" lvl="0" indent="0" rtl="0">
              <a:spcBef>
                <a:spcPts val="0"/>
              </a:spcBef>
              <a:spcAft>
                <a:spcPts val="0"/>
              </a:spcAft>
              <a:buNone/>
            </a:pPr>
            <a:r>
              <a:rPr lang="en-GB" sz="1800">
                <a:solidFill>
                  <a:schemeClr val="bg1"/>
                </a:solidFill>
                <a:latin typeface="3ds Condensed"/>
                <a:ea typeface="Helvetica Neue" panose="02000503000000020004" pitchFamily="2" charset="0"/>
                <a:cs typeface="Helvetica Neue" panose="02000503000000020004" pitchFamily="2" charset="0"/>
                <a:sym typeface="Raleway"/>
              </a:rPr>
              <a:t>Team Name: </a:t>
            </a:r>
            <a:r>
              <a:rPr lang="en-GB" sz="1800" err="1">
                <a:solidFill>
                  <a:schemeClr val="bg1"/>
                </a:solidFill>
                <a:latin typeface="3ds Condensed"/>
                <a:ea typeface="Helvetica Neue" panose="02000503000000020004" pitchFamily="2" charset="0"/>
                <a:cs typeface="Helvetica Neue" panose="02000503000000020004" pitchFamily="2" charset="0"/>
                <a:sym typeface="Raleway"/>
              </a:rPr>
              <a:t>ReVolt</a:t>
            </a:r>
            <a:r>
              <a:rPr lang="en-GB" sz="1800">
                <a:solidFill>
                  <a:schemeClr val="bg1"/>
                </a:solidFill>
                <a:latin typeface="3ds Condensed"/>
                <a:ea typeface="Helvetica Neue" panose="02000503000000020004" pitchFamily="2" charset="0"/>
                <a:cs typeface="Helvetica Neue" panose="02000503000000020004" pitchFamily="2" charset="0"/>
                <a:sym typeface="Raleway"/>
              </a:rPr>
              <a:t> Dynamics</a:t>
            </a:r>
          </a:p>
          <a:p>
            <a:pPr marL="0" lvl="0" indent="0" rtl="0">
              <a:spcBef>
                <a:spcPts val="0"/>
              </a:spcBef>
              <a:spcAft>
                <a:spcPts val="0"/>
              </a:spcAft>
              <a:buNone/>
            </a:pPr>
            <a:r>
              <a:rPr lang="en-GB" sz="1800">
                <a:solidFill>
                  <a:schemeClr val="bg1"/>
                </a:solidFill>
                <a:latin typeface="3ds Condensed"/>
                <a:ea typeface="Helvetica Neue" panose="02000503000000020004" pitchFamily="2" charset="0"/>
                <a:cs typeface="Helvetica Neue" panose="02000503000000020004" pitchFamily="2" charset="0"/>
                <a:sym typeface="Raleway"/>
              </a:rPr>
              <a:t>Team ID: AG24-14001382</a:t>
            </a:r>
          </a:p>
          <a:p>
            <a:r>
              <a:rPr lang="en-GB" sz="1800">
                <a:solidFill>
                  <a:schemeClr val="bg1"/>
                </a:solidFill>
                <a:latin typeface="3ds Condensed"/>
                <a:ea typeface="Helvetica Neue" panose="02000503000000020004" pitchFamily="2" charset="0"/>
                <a:cs typeface="Helvetica Neue" panose="02000503000000020004" pitchFamily="2" charset="0"/>
                <a:sym typeface="Raleway"/>
              </a:rPr>
              <a:t>Team Leader E-mail ID: 2022meb1306@iitrpr.ac.in</a:t>
            </a:r>
            <a:br>
              <a:rPr lang="en-GB" sz="1800">
                <a:solidFill>
                  <a:schemeClr val="bg1"/>
                </a:solidFill>
                <a:latin typeface="3ds Condensed"/>
                <a:ea typeface="Helvetica Neue" panose="02000503000000020004" pitchFamily="2" charset="0"/>
                <a:cs typeface="Helvetica Neue" panose="02000503000000020004" pitchFamily="2" charset="0"/>
                <a:sym typeface="Raleway"/>
              </a:rPr>
            </a:br>
            <a:endParaRPr lang="en-GB" sz="1800">
              <a:solidFill>
                <a:schemeClr val="bg1"/>
              </a:solidFill>
              <a:latin typeface="3ds Condensed"/>
              <a:ea typeface="Helvetica Neue" panose="02000503000000020004" pitchFamily="2" charset="0"/>
              <a:cs typeface="Helvetica Neue" panose="02000503000000020004" pitchFamily="2" charset="0"/>
              <a:sym typeface="Raleway"/>
            </a:endParaRPr>
          </a:p>
        </p:txBody>
      </p:sp>
    </p:spTree>
    <p:extLst>
      <p:ext uri="{BB962C8B-B14F-4D97-AF65-F5344CB8AC3E}">
        <p14:creationId xmlns:p14="http://schemas.microsoft.com/office/powerpoint/2010/main" val="1712933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3183" y="281077"/>
            <a:ext cx="7886700" cy="993775"/>
          </a:xfrm>
          <a:prstGeom prst="rect">
            <a:avLst/>
          </a:prstGeom>
        </p:spPr>
        <p:txBody>
          <a:bodyPr/>
          <a:lstStyle/>
          <a:p>
            <a:r>
              <a:rPr lang="en-US"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rPr>
              <a:t>Final</a:t>
            </a:r>
            <a:r>
              <a:rPr lang="en-US" b="1">
                <a:latin typeface="3ds" panose="02000503020000020004" pitchFamily="50" charset="0"/>
              </a:rPr>
              <a:t> </a:t>
            </a:r>
            <a:r>
              <a:rPr lang="en-US"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rPr>
              <a:t>CAD Product Images </a:t>
            </a:r>
          </a:p>
        </p:txBody>
      </p:sp>
      <p:pic>
        <p:nvPicPr>
          <p:cNvPr id="5" name="Picture 4">
            <a:extLst>
              <a:ext uri="{FF2B5EF4-FFF2-40B4-BE49-F238E27FC236}">
                <a16:creationId xmlns:a16="http://schemas.microsoft.com/office/drawing/2014/main" id="{70B0DBDB-F93D-14F0-05DF-76E67BC65F40}"/>
              </a:ext>
            </a:extLst>
          </p:cNvPr>
          <p:cNvPicPr>
            <a:picLocks noChangeAspect="1"/>
          </p:cNvPicPr>
          <p:nvPr/>
        </p:nvPicPr>
        <p:blipFill>
          <a:blip r:embed="rId3"/>
          <a:stretch>
            <a:fillRect/>
          </a:stretch>
        </p:blipFill>
        <p:spPr>
          <a:xfrm>
            <a:off x="2048093" y="1122556"/>
            <a:ext cx="5047814" cy="2676552"/>
          </a:xfrm>
          <a:prstGeom prst="rect">
            <a:avLst/>
          </a:prstGeom>
        </p:spPr>
      </p:pic>
      <p:sp>
        <p:nvSpPr>
          <p:cNvPr id="6" name="TextBox 5">
            <a:extLst>
              <a:ext uri="{FF2B5EF4-FFF2-40B4-BE49-F238E27FC236}">
                <a16:creationId xmlns:a16="http://schemas.microsoft.com/office/drawing/2014/main" id="{50FCCCF5-EE01-F971-11F8-99FE47983475}"/>
              </a:ext>
            </a:extLst>
          </p:cNvPr>
          <p:cNvSpPr txBox="1"/>
          <p:nvPr/>
        </p:nvSpPr>
        <p:spPr>
          <a:xfrm>
            <a:off x="3382537" y="3932663"/>
            <a:ext cx="2438400" cy="353943"/>
          </a:xfrm>
          <a:prstGeom prst="rect">
            <a:avLst/>
          </a:prstGeom>
          <a:noFill/>
        </p:spPr>
        <p:txBody>
          <a:bodyPr wrap="square" rtlCol="0">
            <a:spAutoFit/>
          </a:bodyPr>
          <a:lstStyle/>
          <a:p>
            <a:pPr algn="ctr"/>
            <a:r>
              <a:rPr lang="en-IN"/>
              <a:t>Section View</a:t>
            </a:r>
          </a:p>
        </p:txBody>
      </p:sp>
    </p:spTree>
    <p:extLst>
      <p:ext uri="{BB962C8B-B14F-4D97-AF65-F5344CB8AC3E}">
        <p14:creationId xmlns:p14="http://schemas.microsoft.com/office/powerpoint/2010/main" val="219519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3183" y="281077"/>
            <a:ext cx="7886700" cy="993775"/>
          </a:xfrm>
          <a:prstGeom prst="rect">
            <a:avLst/>
          </a:prstGeom>
        </p:spPr>
        <p:txBody>
          <a:bodyPr/>
          <a:lstStyle/>
          <a:p>
            <a:r>
              <a:rPr lang="en-US"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rPr>
              <a:t>Final</a:t>
            </a:r>
            <a:r>
              <a:rPr lang="en-US" b="1">
                <a:latin typeface="3ds" panose="02000503020000020004" pitchFamily="50" charset="0"/>
              </a:rPr>
              <a:t> </a:t>
            </a:r>
            <a:r>
              <a:rPr lang="en-US"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rPr>
              <a:t>CAD Product Images </a:t>
            </a:r>
          </a:p>
        </p:txBody>
      </p:sp>
      <p:pic>
        <p:nvPicPr>
          <p:cNvPr id="4" name="Picture 3">
            <a:extLst>
              <a:ext uri="{FF2B5EF4-FFF2-40B4-BE49-F238E27FC236}">
                <a16:creationId xmlns:a16="http://schemas.microsoft.com/office/drawing/2014/main" id="{EE78B288-619B-A110-E83C-F6C5C59BED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149229"/>
            <a:ext cx="4683512" cy="2489412"/>
          </a:xfrm>
          <a:prstGeom prst="rect">
            <a:avLst/>
          </a:prstGeom>
        </p:spPr>
      </p:pic>
      <p:pic>
        <p:nvPicPr>
          <p:cNvPr id="8" name="Picture 7">
            <a:extLst>
              <a:ext uri="{FF2B5EF4-FFF2-40B4-BE49-F238E27FC236}">
                <a16:creationId xmlns:a16="http://schemas.microsoft.com/office/drawing/2014/main" id="{694B6B55-44BB-67AF-00E9-21EA4E43A8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5894" y="1149230"/>
            <a:ext cx="4688106" cy="2489412"/>
          </a:xfrm>
          <a:prstGeom prst="rect">
            <a:avLst/>
          </a:prstGeom>
        </p:spPr>
      </p:pic>
      <p:sp>
        <p:nvSpPr>
          <p:cNvPr id="9" name="TextBox 8">
            <a:extLst>
              <a:ext uri="{FF2B5EF4-FFF2-40B4-BE49-F238E27FC236}">
                <a16:creationId xmlns:a16="http://schemas.microsoft.com/office/drawing/2014/main" id="{F1DC725F-344B-3816-45A4-3887BA5A32D7}"/>
              </a:ext>
            </a:extLst>
          </p:cNvPr>
          <p:cNvSpPr txBox="1"/>
          <p:nvPr/>
        </p:nvSpPr>
        <p:spPr>
          <a:xfrm>
            <a:off x="2665873" y="3817298"/>
            <a:ext cx="2941319" cy="353943"/>
          </a:xfrm>
          <a:prstGeom prst="rect">
            <a:avLst/>
          </a:prstGeom>
          <a:noFill/>
        </p:spPr>
        <p:txBody>
          <a:bodyPr wrap="none" rtlCol="0">
            <a:spAutoFit/>
          </a:bodyPr>
          <a:lstStyle/>
          <a:p>
            <a:pPr algn="ctr"/>
            <a:r>
              <a:rPr lang="en-IN"/>
              <a:t>Different views of the product</a:t>
            </a:r>
          </a:p>
        </p:txBody>
      </p:sp>
    </p:spTree>
    <p:extLst>
      <p:ext uri="{BB962C8B-B14F-4D97-AF65-F5344CB8AC3E}">
        <p14:creationId xmlns:p14="http://schemas.microsoft.com/office/powerpoint/2010/main" val="1680243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135228" y="60818"/>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Product Design Specifications</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135228" y="347362"/>
            <a:ext cx="7733803" cy="2334288"/>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pPr>
            <a:endPar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Based on the provided cost breakdown and the request for filling in the following sections: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Components required:</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Solar panel (1 m²)</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Six wind turbine blades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Two turbine central shafts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Dynamo (2 units)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Solar panel motion mechanism</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Main body structure</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Assembly labor</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Welding tools</a:t>
            </a:r>
          </a:p>
          <a:p>
            <a:pPr marL="0" indent="0">
              <a:spcBef>
                <a:spcPts val="0"/>
              </a:spcBef>
              <a:buNone/>
            </a:pPr>
            <a:endPar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05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Technical requirements: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Wind turbines must be able to operate with </a:t>
            </a:r>
            <a:r>
              <a:rPr lang="en-US" sz="1050" err="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lowspeed</a:t>
            </a: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winds generated by passing vehicles.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Solar panel efficiency must be sufficient to generate consistent energy (20% efficiency).</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 robust and durable structure to withstand outdoor conditions, mounted on highway barriers.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Motion mechanism to adjust the solar panel for optimal sunlight capture.</a:t>
            </a:r>
          </a:p>
          <a:p>
            <a:pPr marL="0" indent="0">
              <a:spcBef>
                <a:spcPts val="0"/>
              </a:spcBef>
              <a:buNone/>
            </a:pPr>
            <a:endPar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05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Human factors requirements: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Easy installation and maintenance access for periodic checks and repairs.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Minimal supervision </a:t>
            </a:r>
            <a:r>
              <a:rPr lang="en-US" sz="1050" err="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postinstallation</a:t>
            </a: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requiring basic training for maintenance personnel.</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The design should ensure safety for both workers during installation and vehicles passing by.</a:t>
            </a:r>
          </a:p>
          <a:p>
            <a:pPr marL="0" indent="0">
              <a:spcBef>
                <a:spcPts val="0"/>
              </a:spcBef>
              <a:buNone/>
            </a:pPr>
            <a:endPar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05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Constraints: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The total system cost must not exceed ₹100,000.</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Energy generation is dependent on traffic flow for wind turbines and sunlight availability for solar panels.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Limited space for installation along road barriers, which may constrain the size of components.</a:t>
            </a:r>
          </a:p>
          <a:p>
            <a:pPr>
              <a:spcBef>
                <a:spcPts val="0"/>
              </a:spcBef>
            </a:pP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Durability of the system under varying weather conditions (rain, wind, dust) must be considered for </a:t>
            </a:r>
            <a:r>
              <a:rPr lang="en-US" sz="1050" err="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longterm</a:t>
            </a:r>
            <a:r>
              <a:rPr lang="en-US" sz="105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use.</a:t>
            </a:r>
            <a:endParaRPr lang="en-GB" sz="105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sym typeface="Raleway"/>
            </a:endParaRPr>
          </a:p>
          <a:p>
            <a:pPr marL="0" indent="0">
              <a:spcBef>
                <a:spcPts val="0"/>
              </a:spcBef>
              <a:buFont typeface="Arial" panose="020B0604020202020204" pitchFamily="34" charset="0"/>
              <a:buNone/>
            </a:pPr>
            <a:endParaRPr lang="en-GB" sz="105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sym typeface="Raleway"/>
            </a:endParaRPr>
          </a:p>
          <a:p>
            <a:pPr marL="0" indent="0">
              <a:spcBef>
                <a:spcPts val="1600"/>
              </a:spcBef>
              <a:spcAft>
                <a:spcPts val="1600"/>
              </a:spcAft>
              <a:buClr>
                <a:schemeClr val="dk1"/>
              </a:buClr>
              <a:buSzPts val="1100"/>
              <a:buFont typeface="Arial"/>
              <a:buNone/>
            </a:pPr>
            <a:endParaRPr lang="en-GB" sz="105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sym typeface="Raleway"/>
            </a:endParaRPr>
          </a:p>
        </p:txBody>
      </p:sp>
      <p:sp>
        <p:nvSpPr>
          <p:cNvPr id="8" name="Google Shape;108;p18">
            <a:extLst>
              <a:ext uri="{FF2B5EF4-FFF2-40B4-BE49-F238E27FC236}">
                <a16:creationId xmlns:a16="http://schemas.microsoft.com/office/drawing/2014/main" id="{FBF5BB9D-EEBB-3440-B4B3-F1C40375E5E6}"/>
              </a:ext>
            </a:extLst>
          </p:cNvPr>
          <p:cNvSpPr txBox="1">
            <a:spLocks/>
          </p:cNvSpPr>
          <p:nvPr/>
        </p:nvSpPr>
        <p:spPr>
          <a:xfrm>
            <a:off x="418524" y="3204050"/>
            <a:ext cx="2320215" cy="1213963"/>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1600"/>
              </a:spcBef>
              <a:spcAft>
                <a:spcPts val="1600"/>
              </a:spcAft>
              <a:buFont typeface="Arial" panose="020B0604020202020204" pitchFamily="34" charset="0"/>
              <a:buNone/>
            </a:pPr>
            <a:br>
              <a:rPr lang="en-GB"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sym typeface="Raleway"/>
              </a:rPr>
            </a:br>
            <a:endParaRPr lang="en-GB"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sym typeface="Raleway"/>
            </a:endParaRPr>
          </a:p>
        </p:txBody>
      </p:sp>
    </p:spTree>
    <p:extLst>
      <p:ext uri="{BB962C8B-B14F-4D97-AF65-F5344CB8AC3E}">
        <p14:creationId xmlns:p14="http://schemas.microsoft.com/office/powerpoint/2010/main" val="148042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83713" y="237362"/>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Product Details</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83713" y="744500"/>
            <a:ext cx="5712788" cy="231073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The hybrid energy system combines wind and solar energy to generate continuous power, designed specifically for roadside installations like highway barriers.</a:t>
            </a:r>
          </a:p>
          <a:p>
            <a:pPr marL="0" indent="0">
              <a:spcBef>
                <a:spcPts val="0"/>
              </a:spcBef>
              <a:buNone/>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Wind Turbine Mechanism:</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Number of Turbines: 2 </a:t>
            </a:r>
            <a:r>
              <a:rPr lang="en-US" sz="1200" err="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verticalaxis</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Savonius turbines.</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Number of Blades: 6 blades (3 blades per turbine).</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Blade Area: 4808 cm² per blade, totaling 28,848 cm².</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Projected Area: 4500 cm² per blade, totaling 27,000 cm².</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Dynamo: 2 units, each rated at 500 W, converting mechanical energy from turbines into electrical energy.</a:t>
            </a:r>
          </a:p>
          <a:p>
            <a:pPr marL="0" indent="0">
              <a:spcBef>
                <a:spcPts val="0"/>
              </a:spcBef>
              <a:buNone/>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Solar Panel Mechanism:</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Panel Size: 1 m² with monocrystalline photovoltaic cells.</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Efficiency: 20%, generating up to 200 W under optimal sunlight conditions.</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Tracking Mechanism: Includes a motion system to adjust panel orientation for maximum sunlight capture.</a:t>
            </a:r>
          </a:p>
          <a:p>
            <a:pPr>
              <a:spcBef>
                <a:spcPts val="0"/>
              </a:spcBef>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Product Structure:</a:t>
            </a:r>
          </a:p>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The turbines and solar panel are mounted on a durable and modular frame, designed for easy installation and scalability along roadways. The system is optimized for continuous energy generation using </a:t>
            </a:r>
            <a:r>
              <a:rPr lang="en-US" sz="1200" err="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vehicleinduced</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wind and solar power.</a:t>
            </a:r>
            <a:endParaRPr lang="en-GB" sz="12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sym typeface="Raleway"/>
            </a:endParaRPr>
          </a:p>
        </p:txBody>
      </p:sp>
      <p:pic>
        <p:nvPicPr>
          <p:cNvPr id="5" name="Picture 4">
            <a:extLst>
              <a:ext uri="{FF2B5EF4-FFF2-40B4-BE49-F238E27FC236}">
                <a16:creationId xmlns:a16="http://schemas.microsoft.com/office/drawing/2014/main" id="{F2D9320E-024D-B053-46F1-8EE8D9E7528A}"/>
              </a:ext>
            </a:extLst>
          </p:cNvPr>
          <p:cNvPicPr>
            <a:picLocks noChangeAspect="1"/>
          </p:cNvPicPr>
          <p:nvPr/>
        </p:nvPicPr>
        <p:blipFill>
          <a:blip r:embed="rId3"/>
          <a:stretch>
            <a:fillRect/>
          </a:stretch>
        </p:blipFill>
        <p:spPr>
          <a:xfrm>
            <a:off x="6308287" y="621196"/>
            <a:ext cx="2838774" cy="3901109"/>
          </a:xfrm>
          <a:prstGeom prst="rect">
            <a:avLst/>
          </a:prstGeom>
        </p:spPr>
      </p:pic>
    </p:spTree>
    <p:extLst>
      <p:ext uri="{BB962C8B-B14F-4D97-AF65-F5344CB8AC3E}">
        <p14:creationId xmlns:p14="http://schemas.microsoft.com/office/powerpoint/2010/main" val="87611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57954" y="221446"/>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Product Reflection</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201629" y="1162326"/>
            <a:ext cx="5329847" cy="231073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Benefits:</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Utilizes vehicle induced wind, eliminating reliance on high wind speeds.</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Ensures continuous energy generation through hybrid solar and wind integration.</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Modular and scalable, adaptable to various road and highway conditions.</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Provides a cost effective renewable energy solution within a ₹100,000 budget.</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Contributes to environmental sustainability by using clean energy sources.</a:t>
            </a:r>
          </a:p>
          <a:p>
            <a:pPr>
              <a:spcBef>
                <a:spcPts val="0"/>
              </a:spcBef>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Drawbacks:</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Lacks efficient energy storage for excess power.</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Wind energy generation depends on traffic flow.</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Limited solar panel size may reduce solar output in low sunlight areas.</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Requires improved structural durability and maintenance.</a:t>
            </a:r>
          </a:p>
          <a:p>
            <a:pPr>
              <a:spcBef>
                <a:spcPts val="0"/>
              </a:spcBef>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Turbine performance could be optimized for low traffic areas.</a:t>
            </a:r>
            <a:br>
              <a:rPr lang="en-GB"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br>
            <a:endParaRPr lang="en-GB"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1600"/>
              </a:spcBef>
              <a:spcAft>
                <a:spcPts val="1600"/>
              </a:spcAft>
              <a:buClr>
                <a:schemeClr val="dk1"/>
              </a:buClr>
              <a:buSzPts val="1100"/>
              <a:buFont typeface="Arial"/>
              <a:buNone/>
            </a:pPr>
            <a:endParaRPr lang="en-GB"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pic>
        <p:nvPicPr>
          <p:cNvPr id="2" name="Picture 1" descr="Self reflection and self expectations - Swisslog Healthcare">
            <a:extLst>
              <a:ext uri="{FF2B5EF4-FFF2-40B4-BE49-F238E27FC236}">
                <a16:creationId xmlns:a16="http://schemas.microsoft.com/office/drawing/2014/main" id="{154B5950-2EB1-FED7-15D7-78F3EF72570C}"/>
              </a:ext>
            </a:extLst>
          </p:cNvPr>
          <p:cNvPicPr>
            <a:picLocks noChangeAspect="1"/>
          </p:cNvPicPr>
          <p:nvPr/>
        </p:nvPicPr>
        <p:blipFill>
          <a:blip r:embed="rId3"/>
          <a:stretch>
            <a:fillRect/>
          </a:stretch>
        </p:blipFill>
        <p:spPr>
          <a:xfrm>
            <a:off x="5668618" y="1164273"/>
            <a:ext cx="2743198" cy="2317997"/>
          </a:xfrm>
          <a:prstGeom prst="rect">
            <a:avLst/>
          </a:prstGeom>
        </p:spPr>
      </p:pic>
    </p:spTree>
    <p:extLst>
      <p:ext uri="{BB962C8B-B14F-4D97-AF65-F5344CB8AC3E}">
        <p14:creationId xmlns:p14="http://schemas.microsoft.com/office/powerpoint/2010/main" val="2169661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73997" y="33014"/>
            <a:ext cx="8529610" cy="6355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Design Process</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105802" y="527960"/>
            <a:ext cx="5906600" cy="2142428"/>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spcBef>
                <a:spcPts val="0"/>
              </a:spcBef>
              <a:buNone/>
            </a:pPr>
            <a:r>
              <a:rPr lang="en-US" sz="10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Research: </a:t>
            </a:r>
          </a:p>
          <a:p>
            <a:pPr marL="0" indent="0" algn="just">
              <a:spcBef>
                <a:spcPts val="0"/>
              </a:spcBef>
              <a:buNone/>
            </a:pPr>
            <a:r>
              <a:rPr lang="en-US" sz="10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We focused on developing a hybrid energy system utilizing both wind and solar energy. For wind energy, we selected two wind turbines, each with three blades, resulting in a total of six blades. The area for one blade is 4808 cm², giving a total blade area of 28,848 cm², and the total projected area is 27,000 cm². These turbines were optimized to use the airflow generated by passing vehicles, eliminating the need for highspeed wind conditions. A 1 m² solar panel was chosen to capture solar energy efficiently. The key considerations included optimizing wind energy from traffic, ensuring effective solar energy collection, and system scalability along highways.</a:t>
            </a:r>
          </a:p>
          <a:p>
            <a:pPr marL="0" indent="0" algn="just">
              <a:spcBef>
                <a:spcPts val="0"/>
              </a:spcBef>
              <a:buNone/>
            </a:pPr>
            <a:endParaRPr lang="en-US" sz="10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lgn="just">
              <a:spcBef>
                <a:spcPts val="0"/>
              </a:spcBef>
              <a:buNone/>
            </a:pPr>
            <a:r>
              <a:rPr lang="en-US" sz="10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Reframed Design Brief: </a:t>
            </a:r>
          </a:p>
          <a:p>
            <a:pPr marL="0" indent="0" algn="just">
              <a:spcBef>
                <a:spcPts val="0"/>
              </a:spcBef>
              <a:buNone/>
            </a:pPr>
            <a:r>
              <a:rPr lang="en-US" sz="10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From the start, our goal was to create a hybrid system within a ₹100,000 budget. The design included two wind turbines with a total blade area of 28,848 cm² and a projected area of 27,000 cm², along with a 1 m² solar panel. The system was designed to harness wind from passing vehicles and solar energy, ensuring continuous energy generation with minimal reliance on high wind speeds or optimal sunlight.</a:t>
            </a:r>
          </a:p>
          <a:p>
            <a:pPr marL="0" indent="0" algn="just">
              <a:spcBef>
                <a:spcPts val="0"/>
              </a:spcBef>
              <a:buNone/>
            </a:pPr>
            <a:endParaRPr lang="en-US" sz="10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lgn="just">
              <a:spcBef>
                <a:spcPts val="0"/>
              </a:spcBef>
              <a:buNone/>
            </a:pPr>
            <a:r>
              <a:rPr lang="en-US" sz="10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Ideation and Concept Selection</a:t>
            </a:r>
            <a:r>
              <a:rPr lang="en-US" sz="10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We explored several configurations:</a:t>
            </a:r>
          </a:p>
          <a:p>
            <a:pPr marL="0" indent="0" algn="just">
              <a:spcBef>
                <a:spcPts val="0"/>
              </a:spcBef>
              <a:buNone/>
            </a:pPr>
            <a:r>
              <a:rPr lang="en-US" sz="10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 solar only setup</a:t>
            </a:r>
          </a:p>
          <a:p>
            <a:pPr marL="0" indent="0" algn="just">
              <a:spcBef>
                <a:spcPts val="0"/>
              </a:spcBef>
              <a:buNone/>
            </a:pPr>
            <a:r>
              <a:rPr lang="en-US" sz="10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 wind only setup using the Savonius turbines</a:t>
            </a:r>
          </a:p>
          <a:p>
            <a:pPr marL="0" indent="0" algn="just">
              <a:spcBef>
                <a:spcPts val="0"/>
              </a:spcBef>
              <a:buNone/>
            </a:pPr>
            <a:r>
              <a:rPr lang="en-US" sz="10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 hybrid system combining both wind and solar energy</a:t>
            </a:r>
          </a:p>
          <a:p>
            <a:pPr marL="0" indent="0" algn="just">
              <a:spcBef>
                <a:spcPts val="0"/>
              </a:spcBef>
              <a:buNone/>
            </a:pPr>
            <a:endParaRPr lang="en-US" sz="10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lgn="just">
              <a:spcBef>
                <a:spcPts val="0"/>
              </a:spcBef>
              <a:buNone/>
            </a:pPr>
            <a:r>
              <a:rPr lang="en-US" sz="10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The hybrid system was selected for its ability to provide continuous power generation. It was designed to balance wind and solar energy, maximizing efficiency by taking advantage of traffic induced wind and sunlight.</a:t>
            </a:r>
          </a:p>
          <a:p>
            <a:pPr marL="0" indent="0" algn="just">
              <a:spcBef>
                <a:spcPts val="0"/>
              </a:spcBef>
              <a:buNone/>
            </a:pPr>
            <a:endParaRPr lang="en-US" sz="10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lgn="just">
              <a:spcBef>
                <a:spcPts val="0"/>
              </a:spcBef>
              <a:buNone/>
            </a:pPr>
            <a:r>
              <a:rPr lang="en-US" sz="10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Final Solution Development</a:t>
            </a:r>
            <a:r>
              <a:rPr lang="en-US" sz="10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The final design included two three bladed Savonius wind turbines and a 1 m² solar panel. The wind turbines harness energy from passing vehicles, ensuring consistent power generation even in low wind environments. The solar panel was optimized for daily sunlight exposure. The design met budget constraints while ensuring scalability and maximum energy output for deployment along highway barriers.</a:t>
            </a:r>
            <a:endParaRPr lang="en-GB" sz="10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sym typeface="Raleway"/>
            </a:endParaRPr>
          </a:p>
        </p:txBody>
      </p:sp>
      <p:pic>
        <p:nvPicPr>
          <p:cNvPr id="2" name="Picture 1" descr="DiscoverDesign Handbook | DiscoverDesign">
            <a:extLst>
              <a:ext uri="{FF2B5EF4-FFF2-40B4-BE49-F238E27FC236}">
                <a16:creationId xmlns:a16="http://schemas.microsoft.com/office/drawing/2014/main" id="{6FD2AC10-716F-5301-3C17-914CC6B669EF}"/>
              </a:ext>
            </a:extLst>
          </p:cNvPr>
          <p:cNvPicPr>
            <a:picLocks noChangeAspect="1"/>
          </p:cNvPicPr>
          <p:nvPr/>
        </p:nvPicPr>
        <p:blipFill>
          <a:blip r:embed="rId3"/>
          <a:stretch>
            <a:fillRect/>
          </a:stretch>
        </p:blipFill>
        <p:spPr>
          <a:xfrm>
            <a:off x="6008204" y="872428"/>
            <a:ext cx="2743200" cy="3067339"/>
          </a:xfrm>
          <a:prstGeom prst="rect">
            <a:avLst/>
          </a:prstGeom>
        </p:spPr>
      </p:pic>
    </p:spTree>
    <p:extLst>
      <p:ext uri="{BB962C8B-B14F-4D97-AF65-F5344CB8AC3E}">
        <p14:creationId xmlns:p14="http://schemas.microsoft.com/office/powerpoint/2010/main" val="1941200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51516" y="272603"/>
            <a:ext cx="5421313"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Impact of your solution</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88417" y="845691"/>
            <a:ext cx="4822519" cy="231073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spcBef>
                <a:spcPts val="0"/>
              </a:spcBef>
              <a:buNone/>
            </a:pPr>
            <a:r>
              <a:rPr lang="en-US" sz="1200" b="1">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Promotes Sustainability</a:t>
            </a:r>
            <a:r>
              <a:rPr lang="en-US" sz="1200">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 The hybrid energy system supports the transition to green energy by utilizing renewable wind and solar resources, reducing reliance on fossil fuels.</a:t>
            </a:r>
          </a:p>
          <a:p>
            <a:pPr marL="0" indent="0" algn="just">
              <a:spcBef>
                <a:spcPts val="0"/>
              </a:spcBef>
              <a:buNone/>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lgn="just">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Environmental Impact: </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By harnessing traffic induced wind and sunlight, the system helps lower carbon emissions, contributing to a cleaner environment.</a:t>
            </a:r>
          </a:p>
          <a:p>
            <a:pPr marL="0" indent="0" algn="just">
              <a:spcBef>
                <a:spcPts val="0"/>
              </a:spcBef>
              <a:buNone/>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lgn="just">
              <a:spcBef>
                <a:spcPts val="0"/>
              </a:spcBef>
              <a:buNone/>
            </a:pPr>
            <a:r>
              <a:rPr lang="en-US" sz="1200" b="1">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Energy Accessibility</a:t>
            </a:r>
            <a:r>
              <a:rPr lang="en-US" sz="1200">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 The decentralized nature of the system allows energy generation in nonideal geographical areas, making power more accessible to remote or urban locations without major infrastructure.</a:t>
            </a:r>
            <a:endParaRPr lang="en-US" sz="1200">
              <a:solidFill>
                <a:schemeClr val="tx1">
                  <a:lumMod val="65000"/>
                  <a:lumOff val="35000"/>
                </a:schemeClr>
              </a:solidFill>
              <a:latin typeface="3ds"/>
              <a:ea typeface="Helvetica Neue" panose="02000503000000020004" pitchFamily="2" charset="0"/>
              <a:cs typeface="Helvetica Neue" panose="02000503000000020004" pitchFamily="2" charset="0"/>
            </a:endParaRPr>
          </a:p>
          <a:p>
            <a:pPr marL="0" indent="0" algn="just">
              <a:spcBef>
                <a:spcPts val="0"/>
              </a:spcBef>
              <a:buNone/>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lgn="just">
              <a:spcBef>
                <a:spcPts val="0"/>
              </a:spcBef>
              <a:buNone/>
            </a:pPr>
            <a:r>
              <a:rPr lang="en-US" sz="1200" b="1">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Cost Savings</a:t>
            </a:r>
            <a:r>
              <a:rPr lang="en-US" sz="1200">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 Users benefit from reduced energy costs by utilizing renewable energy sources, which have lower long term operational costs.</a:t>
            </a:r>
            <a:endParaRPr lang="en-US" sz="1200">
              <a:solidFill>
                <a:schemeClr val="tx1">
                  <a:lumMod val="65000"/>
                  <a:lumOff val="35000"/>
                </a:schemeClr>
              </a:solidFill>
              <a:latin typeface="3ds"/>
              <a:ea typeface="Helvetica Neue" panose="02000503000000020004" pitchFamily="2" charset="0"/>
              <a:cs typeface="Helvetica Neue" panose="02000503000000020004" pitchFamily="2" charset="0"/>
            </a:endParaRPr>
          </a:p>
          <a:p>
            <a:pPr marL="0" indent="0" algn="just">
              <a:spcBef>
                <a:spcPts val="0"/>
              </a:spcBef>
              <a:buNone/>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lgn="just">
              <a:spcBef>
                <a:spcPts val="0"/>
              </a:spcBef>
              <a:buNone/>
            </a:pPr>
            <a:r>
              <a:rPr lang="en-US" sz="1200" b="1">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Societal Impact</a:t>
            </a:r>
            <a:r>
              <a:rPr lang="en-US" sz="1200">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 Encourages the adoption of sustainable technologies, positively influencing societal energy consumption habits and awareness of renewable solutions.</a:t>
            </a:r>
            <a:endParaRPr lang="en-GB" sz="1000" i="1">
              <a:solidFill>
                <a:schemeClr val="tx1">
                  <a:lumMod val="65000"/>
                  <a:lumOff val="35000"/>
                </a:schemeClr>
              </a:solidFill>
              <a:latin typeface="3ds"/>
              <a:sym typeface="Raleway"/>
            </a:endParaRPr>
          </a:p>
        </p:txBody>
      </p:sp>
      <p:pic>
        <p:nvPicPr>
          <p:cNvPr id="2" name="Picture 1" descr="How You Can Make an Impact at Work Today | Hamilton Recruitment">
            <a:extLst>
              <a:ext uri="{FF2B5EF4-FFF2-40B4-BE49-F238E27FC236}">
                <a16:creationId xmlns:a16="http://schemas.microsoft.com/office/drawing/2014/main" id="{4ACD8F82-001B-73A1-4CDB-07E8A7138B28}"/>
              </a:ext>
            </a:extLst>
          </p:cNvPr>
          <p:cNvPicPr>
            <a:picLocks noChangeAspect="1"/>
          </p:cNvPicPr>
          <p:nvPr/>
        </p:nvPicPr>
        <p:blipFill>
          <a:blip r:embed="rId2"/>
          <a:stretch>
            <a:fillRect/>
          </a:stretch>
        </p:blipFill>
        <p:spPr>
          <a:xfrm>
            <a:off x="4906617" y="916059"/>
            <a:ext cx="4234068" cy="2416860"/>
          </a:xfrm>
          <a:prstGeom prst="rect">
            <a:avLst/>
          </a:prstGeom>
        </p:spPr>
      </p:pic>
    </p:spTree>
    <p:extLst>
      <p:ext uri="{BB962C8B-B14F-4D97-AF65-F5344CB8AC3E}">
        <p14:creationId xmlns:p14="http://schemas.microsoft.com/office/powerpoint/2010/main" val="135372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51516" y="272603"/>
            <a:ext cx="5421313"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Impact of your solution</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179942" y="842338"/>
            <a:ext cx="4822519" cy="231073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r>
              <a:rPr lang="en-US" sz="2000" b="1">
                <a:latin typeface="3ds"/>
                <a:ea typeface="+mn-lt"/>
                <a:cs typeface="+mn-lt"/>
                <a:sym typeface="Raleway"/>
              </a:rPr>
              <a:t>Environmental Impact</a:t>
            </a:r>
            <a:endParaRPr lang="en-US" sz="2000" b="1">
              <a:latin typeface="3ds"/>
            </a:endParaRPr>
          </a:p>
          <a:p>
            <a:pPr>
              <a:buNone/>
            </a:pPr>
            <a:r>
              <a:rPr lang="en-US" sz="1200">
                <a:solidFill>
                  <a:schemeClr val="tx1">
                    <a:lumMod val="65000"/>
                    <a:lumOff val="35000"/>
                  </a:schemeClr>
                </a:solidFill>
                <a:latin typeface="3ds"/>
                <a:ea typeface="+mn-lt"/>
                <a:cs typeface="+mn-lt"/>
                <a:sym typeface="Raleway"/>
              </a:rPr>
              <a:t>CO₂ Reduction: Assuming the carbon intensity of grid electricity is 0.5 kg CO₂ per kWh, the reduction in CO₂ emissions from the generated energy is:</a:t>
            </a:r>
            <a:endParaRPr lang="en-US" sz="1200">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sym typeface="Raleway"/>
              </a:rPr>
              <a:t>CO₂ savings per year = 400.3 kWh/year × 0.5 kg CO₂/kWh = 200.15 kg CO₂ per year</a:t>
            </a:r>
            <a:endParaRPr lang="en-US" sz="1200">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sym typeface="Raleway"/>
              </a:rPr>
              <a:t>Over the </a:t>
            </a:r>
            <a:r>
              <a:rPr lang="en-US" sz="1200">
                <a:solidFill>
                  <a:schemeClr val="tx1">
                    <a:lumMod val="65000"/>
                    <a:lumOff val="35000"/>
                  </a:schemeClr>
                </a:solidFill>
                <a:latin typeface="3ds"/>
                <a:ea typeface="+mn-lt"/>
                <a:cs typeface="+mn-lt"/>
              </a:rPr>
              <a:t>lifetime</a:t>
            </a:r>
            <a:r>
              <a:rPr lang="en-US" sz="1200">
                <a:solidFill>
                  <a:schemeClr val="tx1">
                    <a:lumMod val="65000"/>
                    <a:lumOff val="35000"/>
                  </a:schemeClr>
                </a:solidFill>
                <a:latin typeface="3ds"/>
                <a:ea typeface="+mn-lt"/>
                <a:cs typeface="+mn-lt"/>
                <a:sym typeface="Raleway"/>
              </a:rPr>
              <a:t> of 25 years:</a:t>
            </a:r>
            <a:endParaRPr lang="en-US" sz="1200">
              <a:solidFill>
                <a:schemeClr val="tx1">
                  <a:lumMod val="65000"/>
                  <a:lumOff val="35000"/>
                </a:schemeClr>
              </a:solidFill>
              <a:latin typeface="3ds"/>
            </a:endParaRPr>
          </a:p>
          <a:p>
            <a:pPr marL="0" indent="0">
              <a:spcBef>
                <a:spcPts val="0"/>
              </a:spcBef>
              <a:buNone/>
            </a:pPr>
            <a:r>
              <a:rPr lang="en-US" sz="1200">
                <a:solidFill>
                  <a:schemeClr val="tx1">
                    <a:lumMod val="65000"/>
                    <a:lumOff val="35000"/>
                  </a:schemeClr>
                </a:solidFill>
                <a:latin typeface="3ds"/>
                <a:ea typeface="+mn-lt"/>
                <a:cs typeface="+mn-lt"/>
                <a:sym typeface="Raleway"/>
              </a:rPr>
              <a:t>Total CO₂ savings = 200.15 kg CO₂/year × 25 years = 5003 kg CO₂</a:t>
            </a:r>
            <a:endParaRPr lang="en-GB" sz="1200">
              <a:solidFill>
                <a:schemeClr val="tx1">
                  <a:lumMod val="65000"/>
                  <a:lumOff val="35000"/>
                </a:schemeClr>
              </a:solidFill>
              <a:latin typeface="3ds"/>
            </a:endParaRPr>
          </a:p>
        </p:txBody>
      </p:sp>
      <p:pic>
        <p:nvPicPr>
          <p:cNvPr id="5" name="Picture 4" descr="How You Can Make an Impact at Work Today | Hamilton Recruitment">
            <a:extLst>
              <a:ext uri="{FF2B5EF4-FFF2-40B4-BE49-F238E27FC236}">
                <a16:creationId xmlns:a16="http://schemas.microsoft.com/office/drawing/2014/main" id="{B8362B13-38E5-5C27-9C4E-ED0F4AF09875}"/>
              </a:ext>
            </a:extLst>
          </p:cNvPr>
          <p:cNvPicPr>
            <a:picLocks noChangeAspect="1"/>
          </p:cNvPicPr>
          <p:nvPr/>
        </p:nvPicPr>
        <p:blipFill>
          <a:blip r:embed="rId2"/>
          <a:stretch>
            <a:fillRect/>
          </a:stretch>
        </p:blipFill>
        <p:spPr>
          <a:xfrm>
            <a:off x="4906617" y="916059"/>
            <a:ext cx="4234068" cy="2416860"/>
          </a:xfrm>
          <a:prstGeom prst="rect">
            <a:avLst/>
          </a:prstGeom>
        </p:spPr>
      </p:pic>
    </p:spTree>
    <p:extLst>
      <p:ext uri="{BB962C8B-B14F-4D97-AF65-F5344CB8AC3E}">
        <p14:creationId xmlns:p14="http://schemas.microsoft.com/office/powerpoint/2010/main" val="3318585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64394" y="113784"/>
            <a:ext cx="5421313"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Sustainability</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64394" y="611746"/>
            <a:ext cx="4970626" cy="231073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Environmental Impact: </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Our hybrid energy system utilizes wind and solar power, reducing reliance on fossil fuels and cutting carbon emissions. It harnesses natural, renewable resources, contributing to a cleaner and healthier planet.</a:t>
            </a:r>
          </a:p>
          <a:p>
            <a:pPr marL="0" indent="0">
              <a:spcBef>
                <a:spcPts val="0"/>
              </a:spcBef>
              <a:buNone/>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Long-Lasting Solution: </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Designed with durable materials and minimal moving parts, the system is resilient and requires low maintenance, ensuring long-term sustainability. Its modular structure also allows for easy upgrades and scalability over time.</a:t>
            </a:r>
          </a:p>
          <a:p>
            <a:pPr marL="0" indent="0">
              <a:spcBef>
                <a:spcPts val="0"/>
              </a:spcBef>
              <a:buNone/>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Social Sustainability: </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The system decentralizes energy production, making power accessible in remote areas or urban spaces with limited infrastructure, thereby supporting energy equity.</a:t>
            </a:r>
          </a:p>
          <a:p>
            <a:pPr marL="0" indent="0">
              <a:spcBef>
                <a:spcPts val="0"/>
              </a:spcBef>
              <a:buNone/>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Ecological Benefits: </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By using traffic-induced wind and sunlight, the system taps into underutilized energy sources without disrupting the natural environment. This minimizes ecological footprints compared to conventional energy systems.</a:t>
            </a:r>
          </a:p>
          <a:p>
            <a:pPr marL="0" indent="0">
              <a:spcBef>
                <a:spcPts val="0"/>
              </a:spcBef>
              <a:buNone/>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Economic Sustainability: </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The hybrid system is cost-effective over time, with reduced operational expenses due to the use of renewable energy. It also promotes energy savings for users, helping reduce reliance on costly traditional power grids.</a:t>
            </a:r>
            <a:endParaRPr lang="en-GB" sz="1000" i="1">
              <a:solidFill>
                <a:schemeClr val="tx1">
                  <a:lumMod val="65000"/>
                  <a:lumOff val="35000"/>
                </a:schemeClr>
              </a:solidFill>
              <a:latin typeface="Helvetica Neue" panose="02000503000000020004" pitchFamily="2" charset="0"/>
              <a:sym typeface="Raleway"/>
            </a:endParaRPr>
          </a:p>
        </p:txBody>
      </p:sp>
      <p:pic>
        <p:nvPicPr>
          <p:cNvPr id="2" name="Picture 1" descr="What Are The Benefits Of Sustainability? - WorldAtlas">
            <a:extLst>
              <a:ext uri="{FF2B5EF4-FFF2-40B4-BE49-F238E27FC236}">
                <a16:creationId xmlns:a16="http://schemas.microsoft.com/office/drawing/2014/main" id="{E8FF39D3-9BFF-42C3-0FFE-9759E996A280}"/>
              </a:ext>
            </a:extLst>
          </p:cNvPr>
          <p:cNvPicPr>
            <a:picLocks noChangeAspect="1"/>
          </p:cNvPicPr>
          <p:nvPr/>
        </p:nvPicPr>
        <p:blipFill>
          <a:blip r:embed="rId3"/>
          <a:stretch>
            <a:fillRect/>
          </a:stretch>
        </p:blipFill>
        <p:spPr>
          <a:xfrm>
            <a:off x="5196509" y="686188"/>
            <a:ext cx="3530047" cy="3423254"/>
          </a:xfrm>
          <a:prstGeom prst="rect">
            <a:avLst/>
          </a:prstGeom>
        </p:spPr>
      </p:pic>
    </p:spTree>
    <p:extLst>
      <p:ext uri="{BB962C8B-B14F-4D97-AF65-F5344CB8AC3E}">
        <p14:creationId xmlns:p14="http://schemas.microsoft.com/office/powerpoint/2010/main" val="1181967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64394" y="324118"/>
            <a:ext cx="5421313"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Sustainability</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188226" y="896255"/>
            <a:ext cx="4970626" cy="3096542"/>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r>
              <a:rPr lang="en-US" sz="1200" b="1">
                <a:solidFill>
                  <a:schemeClr val="tx1">
                    <a:lumMod val="65000"/>
                    <a:lumOff val="35000"/>
                  </a:schemeClr>
                </a:solidFill>
                <a:latin typeface="3ds"/>
                <a:ea typeface="+mn-lt"/>
                <a:cs typeface="+mn-lt"/>
              </a:rPr>
              <a:t>NET SUSTAINABLE POWER GENERATION</a:t>
            </a:r>
            <a:endParaRPr lang="en-US" sz="1200" b="1">
              <a:solidFill>
                <a:schemeClr val="tx1">
                  <a:lumMod val="65000"/>
                  <a:lumOff val="35000"/>
                </a:schemeClr>
              </a:solidFill>
              <a:latin typeface="3ds"/>
              <a:ea typeface="+mn-lt"/>
              <a:cs typeface="+mn-lt"/>
              <a:sym typeface="Raleway"/>
            </a:endParaRPr>
          </a:p>
          <a:p>
            <a:pPr>
              <a:buNone/>
            </a:pPr>
            <a:r>
              <a:rPr lang="en-US" sz="1200">
                <a:solidFill>
                  <a:schemeClr val="tx1">
                    <a:lumMod val="65000"/>
                    <a:lumOff val="35000"/>
                  </a:schemeClr>
                </a:solidFill>
                <a:latin typeface="3ds"/>
                <a:ea typeface="+mn-lt"/>
                <a:cs typeface="+mn-lt"/>
                <a:sym typeface="Raleway"/>
              </a:rPr>
              <a:t>Power from wind = (1/2)  air density  area  wind speed^3  power            coefficient</a:t>
            </a:r>
            <a:endParaRPr lang="en-US">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sym typeface="Raleway"/>
              </a:rPr>
              <a:t>  Where:</a:t>
            </a:r>
            <a:endParaRPr lang="en-US">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rPr>
              <a:t>  - Air density = 1.225 kg/m³</a:t>
            </a:r>
            <a:endParaRPr lang="en-US">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sym typeface="Raleway"/>
              </a:rPr>
              <a:t>  - Projected area of the turbine blades = 0.45 m² based on your design</a:t>
            </a:r>
            <a:endParaRPr lang="en-GB">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sym typeface="Raleway"/>
              </a:rPr>
              <a:t>  - Wind speed = 5 m/s (based on typical highway conditions)</a:t>
            </a:r>
            <a:endParaRPr lang="en-GB">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sym typeface="Raleway"/>
              </a:rPr>
              <a:t>  - Power coefficient = 0.35 (typical for vertical-axis wind turbines)</a:t>
            </a:r>
            <a:endParaRPr lang="en-GB">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sym typeface="Raleway"/>
              </a:rPr>
              <a:t>  Substituting the values:</a:t>
            </a:r>
            <a:endParaRPr lang="en-GB">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sym typeface="Raleway"/>
              </a:rPr>
              <a:t>  Power from wind = (1/2)  1.225  0.45  (5)^3  0.35 = 12.1 W</a:t>
            </a:r>
            <a:endParaRPr lang="en-GB">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sym typeface="Raleway"/>
              </a:rPr>
              <a:t>Daily Energy from Wind: Assuming the wind turbine operates for 8 hours per day due to passing vehicles:</a:t>
            </a:r>
            <a:endParaRPr lang="en-GB">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sym typeface="Raleway"/>
              </a:rPr>
              <a:t>Daily energy from wind = 12.1 W  8 hours = 96.8 </a:t>
            </a:r>
            <a:r>
              <a:rPr lang="en-US" sz="1200" err="1">
                <a:solidFill>
                  <a:schemeClr val="tx1">
                    <a:lumMod val="65000"/>
                    <a:lumOff val="35000"/>
                  </a:schemeClr>
                </a:solidFill>
                <a:latin typeface="3ds"/>
                <a:ea typeface="+mn-lt"/>
                <a:cs typeface="+mn-lt"/>
                <a:sym typeface="Raleway"/>
              </a:rPr>
              <a:t>Wh</a:t>
            </a:r>
            <a:r>
              <a:rPr lang="en-US" sz="1200">
                <a:solidFill>
                  <a:schemeClr val="tx1">
                    <a:lumMod val="65000"/>
                    <a:lumOff val="35000"/>
                  </a:schemeClr>
                </a:solidFill>
                <a:latin typeface="3ds"/>
                <a:ea typeface="+mn-lt"/>
                <a:cs typeface="+mn-lt"/>
                <a:sym typeface="Raleway"/>
              </a:rPr>
              <a:t>/day</a:t>
            </a:r>
            <a:endParaRPr lang="en-GB">
              <a:solidFill>
                <a:schemeClr val="tx1">
                  <a:lumMod val="65000"/>
                  <a:lumOff val="35000"/>
                </a:schemeClr>
              </a:solidFill>
              <a:latin typeface="3ds"/>
            </a:endParaRPr>
          </a:p>
          <a:p>
            <a:pPr>
              <a:buNone/>
            </a:pPr>
            <a:r>
              <a:rPr lang="en-US" sz="1200" b="1">
                <a:solidFill>
                  <a:schemeClr val="tx1">
                    <a:lumMod val="65000"/>
                    <a:lumOff val="35000"/>
                  </a:schemeClr>
                </a:solidFill>
                <a:latin typeface="3ds"/>
                <a:ea typeface="+mn-lt"/>
                <a:cs typeface="+mn-lt"/>
              </a:rPr>
              <a:t>Annual energy from wind</a:t>
            </a:r>
            <a:r>
              <a:rPr lang="en-US" sz="1200">
                <a:solidFill>
                  <a:schemeClr val="tx1">
                    <a:lumMod val="65000"/>
                    <a:lumOff val="35000"/>
                  </a:schemeClr>
                </a:solidFill>
                <a:latin typeface="3ds"/>
                <a:ea typeface="+mn-lt"/>
                <a:cs typeface="+mn-lt"/>
              </a:rPr>
              <a:t> = 96.8 Wh/day  365 days = 35,332 Wh/year = 35.3 kWh/year</a:t>
            </a:r>
            <a:endParaRPr lang="en-US">
              <a:solidFill>
                <a:schemeClr val="tx1">
                  <a:lumMod val="65000"/>
                  <a:lumOff val="35000"/>
                </a:schemeClr>
              </a:solidFill>
              <a:latin typeface="3ds"/>
            </a:endParaRPr>
          </a:p>
          <a:p>
            <a:pPr>
              <a:buNone/>
            </a:pPr>
            <a:endParaRPr lang="en-US" sz="1200">
              <a:solidFill>
                <a:schemeClr val="tx1">
                  <a:lumMod val="65000"/>
                  <a:lumOff val="35000"/>
                </a:schemeClr>
              </a:solidFill>
              <a:latin typeface="3ds"/>
            </a:endParaRPr>
          </a:p>
        </p:txBody>
      </p:sp>
      <p:pic>
        <p:nvPicPr>
          <p:cNvPr id="2" name="Picture 1" descr="What Are The Benefits Of Sustainability? - WorldAtlas">
            <a:extLst>
              <a:ext uri="{FF2B5EF4-FFF2-40B4-BE49-F238E27FC236}">
                <a16:creationId xmlns:a16="http://schemas.microsoft.com/office/drawing/2014/main" id="{976EF5DF-7992-8D58-48FE-620819137B42}"/>
              </a:ext>
            </a:extLst>
          </p:cNvPr>
          <p:cNvPicPr>
            <a:picLocks noChangeAspect="1"/>
          </p:cNvPicPr>
          <p:nvPr/>
        </p:nvPicPr>
        <p:blipFill>
          <a:blip r:embed="rId3"/>
          <a:stretch>
            <a:fillRect/>
          </a:stretch>
        </p:blipFill>
        <p:spPr>
          <a:xfrm>
            <a:off x="5155510" y="610221"/>
            <a:ext cx="3636894" cy="3500644"/>
          </a:xfrm>
          <a:prstGeom prst="rect">
            <a:avLst/>
          </a:prstGeom>
        </p:spPr>
      </p:pic>
    </p:spTree>
    <p:extLst>
      <p:ext uri="{BB962C8B-B14F-4D97-AF65-F5344CB8AC3E}">
        <p14:creationId xmlns:p14="http://schemas.microsoft.com/office/powerpoint/2010/main" val="1319895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1;p15">
            <a:extLst>
              <a:ext uri="{FF2B5EF4-FFF2-40B4-BE49-F238E27FC236}">
                <a16:creationId xmlns:a16="http://schemas.microsoft.com/office/drawing/2014/main" id="{93016FBC-7F94-7A46-B332-C32386AAC725}"/>
              </a:ext>
            </a:extLst>
          </p:cNvPr>
          <p:cNvSpPr txBox="1">
            <a:spLocks noGrp="1"/>
          </p:cNvSpPr>
          <p:nvPr>
            <p:ph type="title" idx="4294967295"/>
          </p:nvPr>
        </p:nvSpPr>
        <p:spPr>
          <a:xfrm>
            <a:off x="135228" y="222514"/>
            <a:ext cx="3505200" cy="57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Team</a:t>
            </a:r>
            <a:r>
              <a:rPr lang="en-GB"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sym typeface="Raleway"/>
              </a:rPr>
              <a:t> </a:t>
            </a: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Name</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5" name="Google Shape;72;p15">
            <a:extLst>
              <a:ext uri="{FF2B5EF4-FFF2-40B4-BE49-F238E27FC236}">
                <a16:creationId xmlns:a16="http://schemas.microsoft.com/office/drawing/2014/main" id="{7E6C1313-EBCF-3F48-8C54-34E0F93C06C3}"/>
              </a:ext>
            </a:extLst>
          </p:cNvPr>
          <p:cNvSpPr txBox="1">
            <a:spLocks/>
          </p:cNvSpPr>
          <p:nvPr/>
        </p:nvSpPr>
        <p:spPr>
          <a:xfrm>
            <a:off x="2085589" y="1299929"/>
            <a:ext cx="2286787" cy="96060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spcAft>
                <a:spcPts val="1600"/>
              </a:spcAft>
              <a:buNone/>
            </a:pPr>
            <a:r>
              <a:rPr lang="en-GB" sz="1200">
                <a:solidFill>
                  <a:schemeClr val="tx1">
                    <a:lumMod val="75000"/>
                    <a:lumOff val="25000"/>
                  </a:schemeClr>
                </a:solidFill>
                <a:latin typeface="3ds"/>
                <a:ea typeface="Helvetica Neue" panose="02000503000000020004" pitchFamily="2" charset="0"/>
                <a:cs typeface="Helvetica Neue" panose="02000503000000020004" pitchFamily="2" charset="0"/>
                <a:sym typeface="Raleway"/>
              </a:rPr>
              <a:t>Name : Dharmansh Vyas</a:t>
            </a:r>
            <a:br>
              <a:rPr lang="en-GB" sz="1200">
                <a:latin typeface="3ds" panose="02000503020000020004" pitchFamily="50" charset="0"/>
                <a:ea typeface="Helvetica Neue" panose="02000503000000020004" pitchFamily="2" charset="0"/>
                <a:cs typeface="Helvetica Neue" panose="02000503000000020004" pitchFamily="2" charset="0"/>
              </a:rPr>
            </a:br>
            <a:r>
              <a:rPr lang="en-GB" sz="1200">
                <a:solidFill>
                  <a:schemeClr val="tx1">
                    <a:lumMod val="75000"/>
                    <a:lumOff val="25000"/>
                  </a:schemeClr>
                </a:solidFill>
                <a:latin typeface="3ds"/>
                <a:ea typeface="Helvetica Neue" panose="02000503000000020004" pitchFamily="2" charset="0"/>
                <a:cs typeface="Helvetica Neue" panose="02000503000000020004" pitchFamily="2" charset="0"/>
                <a:sym typeface="Raleway"/>
              </a:rPr>
              <a:t>Title : Team Lead </a:t>
            </a:r>
          </a:p>
        </p:txBody>
      </p:sp>
      <p:sp>
        <p:nvSpPr>
          <p:cNvPr id="7" name="Google Shape;74;p15">
            <a:extLst>
              <a:ext uri="{FF2B5EF4-FFF2-40B4-BE49-F238E27FC236}">
                <a16:creationId xmlns:a16="http://schemas.microsoft.com/office/drawing/2014/main" id="{692E81E0-4B58-DF4A-B9FF-5F6169A18627}"/>
              </a:ext>
            </a:extLst>
          </p:cNvPr>
          <p:cNvSpPr/>
          <p:nvPr/>
        </p:nvSpPr>
        <p:spPr>
          <a:xfrm>
            <a:off x="669776" y="1124351"/>
            <a:ext cx="1315472" cy="1311756"/>
          </a:xfrm>
          <a:prstGeom prst="ellipse">
            <a:avLst/>
          </a:prstGeom>
          <a:blipFill>
            <a:blip r:embed="rId3" cstate="print">
              <a:extLst>
                <a:ext uri="{28A0092B-C50C-407E-A947-70E740481C1C}">
                  <a14:useLocalDpi xmlns:a14="http://schemas.microsoft.com/office/drawing/2010/main" val="0"/>
                </a:ext>
              </a:extLst>
            </a:blip>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a:latin typeface="Raleway"/>
              <a:ea typeface="Raleway"/>
              <a:cs typeface="Raleway"/>
              <a:sym typeface="Raleway"/>
            </a:endParaRPr>
          </a:p>
        </p:txBody>
      </p:sp>
      <p:sp>
        <p:nvSpPr>
          <p:cNvPr id="8" name="Google Shape;75;p15">
            <a:extLst>
              <a:ext uri="{FF2B5EF4-FFF2-40B4-BE49-F238E27FC236}">
                <a16:creationId xmlns:a16="http://schemas.microsoft.com/office/drawing/2014/main" id="{46F4B7B9-92FD-D742-A0AE-3B6B692CA9F0}"/>
              </a:ext>
            </a:extLst>
          </p:cNvPr>
          <p:cNvSpPr/>
          <p:nvPr/>
        </p:nvSpPr>
        <p:spPr>
          <a:xfrm>
            <a:off x="656820" y="2986788"/>
            <a:ext cx="1315472" cy="1311756"/>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a:latin typeface="Raleway"/>
              <a:ea typeface="Raleway"/>
              <a:cs typeface="Raleway"/>
              <a:sym typeface="Raleway"/>
            </a:endParaRPr>
          </a:p>
        </p:txBody>
      </p:sp>
      <p:sp>
        <p:nvSpPr>
          <p:cNvPr id="14" name="Google Shape;80;p15">
            <a:extLst>
              <a:ext uri="{FF2B5EF4-FFF2-40B4-BE49-F238E27FC236}">
                <a16:creationId xmlns:a16="http://schemas.microsoft.com/office/drawing/2014/main" id="{4F98FF6F-D70F-5A4C-8343-6A150978D686}"/>
              </a:ext>
            </a:extLst>
          </p:cNvPr>
          <p:cNvSpPr/>
          <p:nvPr/>
        </p:nvSpPr>
        <p:spPr>
          <a:xfrm>
            <a:off x="4673284" y="1124351"/>
            <a:ext cx="1315472" cy="1311756"/>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a:latin typeface="Raleway"/>
              <a:ea typeface="Raleway"/>
              <a:cs typeface="Raleway"/>
              <a:sym typeface="Raleway"/>
            </a:endParaRPr>
          </a:p>
        </p:txBody>
      </p:sp>
      <p:sp>
        <p:nvSpPr>
          <p:cNvPr id="15" name="Google Shape;81;p15">
            <a:extLst>
              <a:ext uri="{FF2B5EF4-FFF2-40B4-BE49-F238E27FC236}">
                <a16:creationId xmlns:a16="http://schemas.microsoft.com/office/drawing/2014/main" id="{D998651A-0FC9-1A49-A9FC-1EF98165284F}"/>
              </a:ext>
            </a:extLst>
          </p:cNvPr>
          <p:cNvSpPr/>
          <p:nvPr/>
        </p:nvSpPr>
        <p:spPr>
          <a:xfrm>
            <a:off x="4673284" y="2986788"/>
            <a:ext cx="1315472" cy="1311756"/>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a:latin typeface="Raleway"/>
              <a:ea typeface="Raleway"/>
              <a:cs typeface="Raleway"/>
              <a:sym typeface="Raleway"/>
            </a:endParaRPr>
          </a:p>
        </p:txBody>
      </p:sp>
      <p:sp>
        <p:nvSpPr>
          <p:cNvPr id="11" name="Google Shape;72;p15">
            <a:extLst>
              <a:ext uri="{FF2B5EF4-FFF2-40B4-BE49-F238E27FC236}">
                <a16:creationId xmlns:a16="http://schemas.microsoft.com/office/drawing/2014/main" id="{7E6C1313-EBCF-3F48-8C54-34E0F93C06C3}"/>
              </a:ext>
            </a:extLst>
          </p:cNvPr>
          <p:cNvSpPr txBox="1">
            <a:spLocks/>
          </p:cNvSpPr>
          <p:nvPr/>
        </p:nvSpPr>
        <p:spPr>
          <a:xfrm>
            <a:off x="2085590" y="3162366"/>
            <a:ext cx="2066100" cy="96060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spcAft>
                <a:spcPts val="1600"/>
              </a:spcAft>
              <a:buNone/>
            </a:pPr>
            <a:r>
              <a:rPr lang="en-GB" sz="1200">
                <a:solidFill>
                  <a:schemeClr val="tx1">
                    <a:lumMod val="75000"/>
                    <a:lumOff val="25000"/>
                  </a:schemeClr>
                </a:solidFill>
                <a:latin typeface="3ds"/>
                <a:ea typeface="Helvetica Neue" panose="02000503000000020004" pitchFamily="2" charset="0"/>
                <a:cs typeface="Helvetica Neue" panose="02000503000000020004" pitchFamily="2" charset="0"/>
                <a:sym typeface="Raleway"/>
              </a:rPr>
              <a:t>Name : </a:t>
            </a:r>
            <a:r>
              <a:rPr lang="en-GB" sz="1200" err="1">
                <a:solidFill>
                  <a:schemeClr val="tx1">
                    <a:lumMod val="75000"/>
                    <a:lumOff val="25000"/>
                  </a:schemeClr>
                </a:solidFill>
                <a:latin typeface="3ds"/>
                <a:ea typeface="Helvetica Neue" panose="02000503000000020004" pitchFamily="2" charset="0"/>
                <a:cs typeface="Helvetica Neue" panose="02000503000000020004" pitchFamily="2" charset="0"/>
                <a:sym typeface="Raleway"/>
              </a:rPr>
              <a:t>Charukant</a:t>
            </a:r>
            <a:br>
              <a:rPr lang="en-GB" sz="1200">
                <a:latin typeface="3ds" panose="02000503020000020004" pitchFamily="50" charset="0"/>
                <a:ea typeface="Helvetica Neue" panose="02000503000000020004" pitchFamily="2" charset="0"/>
                <a:cs typeface="Helvetica Neue" panose="02000503000000020004" pitchFamily="2" charset="0"/>
              </a:rPr>
            </a:br>
            <a:r>
              <a:rPr lang="en-GB" sz="1200">
                <a:solidFill>
                  <a:schemeClr val="tx1">
                    <a:lumMod val="75000"/>
                    <a:lumOff val="25000"/>
                  </a:schemeClr>
                </a:solidFill>
                <a:latin typeface="3ds"/>
                <a:ea typeface="Helvetica Neue" panose="02000503000000020004" pitchFamily="2" charset="0"/>
                <a:cs typeface="Helvetica Neue" panose="02000503000000020004" pitchFamily="2" charset="0"/>
                <a:sym typeface="Raleway"/>
              </a:rPr>
              <a:t>Title : Data Analytics &amp;     Calculations</a:t>
            </a:r>
          </a:p>
        </p:txBody>
      </p:sp>
      <p:sp>
        <p:nvSpPr>
          <p:cNvPr id="16" name="Google Shape;72;p15">
            <a:extLst>
              <a:ext uri="{FF2B5EF4-FFF2-40B4-BE49-F238E27FC236}">
                <a16:creationId xmlns:a16="http://schemas.microsoft.com/office/drawing/2014/main" id="{7E6C1313-EBCF-3F48-8C54-34E0F93C06C3}"/>
              </a:ext>
            </a:extLst>
          </p:cNvPr>
          <p:cNvSpPr txBox="1">
            <a:spLocks/>
          </p:cNvSpPr>
          <p:nvPr/>
        </p:nvSpPr>
        <p:spPr>
          <a:xfrm>
            <a:off x="6136783" y="1261190"/>
            <a:ext cx="2066100" cy="96060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spcAft>
                <a:spcPts val="1600"/>
              </a:spcAft>
              <a:buNone/>
            </a:pPr>
            <a:r>
              <a:rPr lang="en-GB" sz="1200">
                <a:solidFill>
                  <a:schemeClr val="tx1">
                    <a:lumMod val="75000"/>
                    <a:lumOff val="25000"/>
                  </a:schemeClr>
                </a:solidFill>
                <a:latin typeface="3ds"/>
                <a:ea typeface="Helvetica Neue" panose="02000503000000020004" pitchFamily="2" charset="0"/>
                <a:cs typeface="Helvetica Neue" panose="02000503000000020004" pitchFamily="2" charset="0"/>
                <a:sym typeface="Raleway"/>
              </a:rPr>
              <a:t>Name : Hardik Jain</a:t>
            </a:r>
            <a:endParaRPr lang="en-GB">
              <a:solidFill>
                <a:schemeClr val="tx1">
                  <a:lumMod val="75000"/>
                  <a:lumOff val="25000"/>
                </a:schemeClr>
              </a:solidFill>
              <a:latin typeface="Aptos" panose="02110004020202020204"/>
              <a:ea typeface="Helvetica Neue" panose="02000503000000020004" pitchFamily="2" charset="0"/>
              <a:cs typeface="Helvetica Neue" panose="02000503000000020004" pitchFamily="2" charset="0"/>
              <a:sym typeface="Raleway"/>
            </a:endParaRPr>
          </a:p>
          <a:p>
            <a:pPr marL="0" indent="0">
              <a:spcBef>
                <a:spcPts val="0"/>
              </a:spcBef>
              <a:spcAft>
                <a:spcPts val="1600"/>
              </a:spcAft>
              <a:buNone/>
            </a:pPr>
            <a:r>
              <a:rPr lang="en-GB" sz="1200">
                <a:solidFill>
                  <a:schemeClr val="tx1">
                    <a:lumMod val="75000"/>
                    <a:lumOff val="25000"/>
                  </a:schemeClr>
                </a:solidFill>
                <a:latin typeface="3ds"/>
                <a:ea typeface="Helvetica Neue" panose="02000503000000020004" pitchFamily="2" charset="0"/>
                <a:cs typeface="Helvetica Neue" panose="02000503000000020004" pitchFamily="2" charset="0"/>
                <a:sym typeface="Raleway"/>
              </a:rPr>
              <a:t>Title : </a:t>
            </a:r>
            <a:r>
              <a:rPr lang="en-GB" sz="1200" err="1">
                <a:solidFill>
                  <a:schemeClr val="tx1">
                    <a:lumMod val="75000"/>
                    <a:lumOff val="25000"/>
                  </a:schemeClr>
                </a:solidFill>
                <a:latin typeface="3ds"/>
                <a:ea typeface="Helvetica Neue" panose="02000503000000020004" pitchFamily="2" charset="0"/>
                <a:cs typeface="Helvetica Neue" panose="02000503000000020004" pitchFamily="2" charset="0"/>
                <a:sym typeface="Raleway"/>
              </a:rPr>
              <a:t>Research&amp;Consulation</a:t>
            </a:r>
            <a:endParaRPr lang="en-GB" sz="1200">
              <a:solidFill>
                <a:schemeClr val="tx1">
                  <a:lumMod val="75000"/>
                  <a:lumOff val="25000"/>
                </a:schemeClr>
              </a:solidFill>
              <a:latin typeface="3ds"/>
            </a:endParaRPr>
          </a:p>
        </p:txBody>
      </p:sp>
      <p:sp>
        <p:nvSpPr>
          <p:cNvPr id="17" name="Google Shape;72;p15">
            <a:extLst>
              <a:ext uri="{FF2B5EF4-FFF2-40B4-BE49-F238E27FC236}">
                <a16:creationId xmlns:a16="http://schemas.microsoft.com/office/drawing/2014/main" id="{7E6C1313-EBCF-3F48-8C54-34E0F93C06C3}"/>
              </a:ext>
            </a:extLst>
          </p:cNvPr>
          <p:cNvSpPr txBox="1">
            <a:spLocks/>
          </p:cNvSpPr>
          <p:nvPr/>
        </p:nvSpPr>
        <p:spPr>
          <a:xfrm>
            <a:off x="6136783" y="3162366"/>
            <a:ext cx="2066100" cy="96060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spcAft>
                <a:spcPts val="1600"/>
              </a:spcAft>
              <a:buNone/>
            </a:pPr>
            <a:r>
              <a:rPr lang="en-GB" sz="1200">
                <a:solidFill>
                  <a:schemeClr val="tx1">
                    <a:lumMod val="75000"/>
                    <a:lumOff val="25000"/>
                  </a:schemeClr>
                </a:solidFill>
                <a:latin typeface="3ds"/>
                <a:ea typeface="Helvetica Neue" panose="02000503000000020004" pitchFamily="2" charset="0"/>
                <a:cs typeface="Helvetica Neue" panose="02000503000000020004" pitchFamily="2" charset="0"/>
                <a:sym typeface="Raleway"/>
              </a:rPr>
              <a:t>Name : Janhvi Soni</a:t>
            </a:r>
            <a:br>
              <a:rPr lang="en-GB" sz="1200">
                <a:latin typeface="3ds" panose="02000503020000020004" pitchFamily="50" charset="0"/>
                <a:ea typeface="Helvetica Neue" panose="02000503000000020004" pitchFamily="2" charset="0"/>
                <a:cs typeface="Helvetica Neue" panose="02000503000000020004" pitchFamily="2" charset="0"/>
              </a:rPr>
            </a:br>
            <a:r>
              <a:rPr lang="en-GB" sz="1200">
                <a:solidFill>
                  <a:schemeClr val="tx1">
                    <a:lumMod val="75000"/>
                    <a:lumOff val="25000"/>
                  </a:schemeClr>
                </a:solidFill>
                <a:latin typeface="3ds"/>
                <a:ea typeface="Helvetica Neue" panose="02000503000000020004" pitchFamily="2" charset="0"/>
                <a:cs typeface="Helvetica Neue" panose="02000503000000020004" pitchFamily="2" charset="0"/>
                <a:sym typeface="Raleway"/>
              </a:rPr>
              <a:t>Title : Design &amp; Simulation</a:t>
            </a:r>
          </a:p>
        </p:txBody>
      </p:sp>
    </p:spTree>
    <p:extLst>
      <p:ext uri="{BB962C8B-B14F-4D97-AF65-F5344CB8AC3E}">
        <p14:creationId xmlns:p14="http://schemas.microsoft.com/office/powerpoint/2010/main" val="798945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64394" y="324118"/>
            <a:ext cx="5421313"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Sustainability</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213074" y="970799"/>
            <a:ext cx="4970626" cy="2953667"/>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endParaRPr lang="en-US" sz="1200">
              <a:solidFill>
                <a:schemeClr val="tx1">
                  <a:lumMod val="65000"/>
                  <a:lumOff val="35000"/>
                </a:schemeClr>
              </a:solidFill>
              <a:latin typeface="3ds"/>
            </a:endParaRPr>
          </a:p>
          <a:p>
            <a:pPr>
              <a:buNone/>
            </a:pPr>
            <a:r>
              <a:rPr lang="en-US" sz="1200" b="1">
                <a:solidFill>
                  <a:schemeClr val="tx1">
                    <a:lumMod val="65000"/>
                    <a:lumOff val="35000"/>
                  </a:schemeClr>
                </a:solidFill>
                <a:latin typeface="3ds"/>
                <a:ea typeface="+mn-lt"/>
                <a:cs typeface="+mn-lt"/>
              </a:rPr>
              <a:t>Solar Panel Power Generation</a:t>
            </a:r>
            <a:endParaRPr lang="en-US" b="1">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rPr>
              <a:t>Formula: The power generated by a solar panel is given by:</a:t>
            </a:r>
            <a:endParaRPr lang="en-US">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rPr>
              <a:t>Power from solar = panel area  solar irradiance  efficiency</a:t>
            </a:r>
            <a:endParaRPr lang="en-US">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rPr>
              <a:t>Where:</a:t>
            </a:r>
            <a:endParaRPr lang="en-US">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rPr>
              <a:t>  - Panel area = 1 m² (based on your design)</a:t>
            </a:r>
            <a:endParaRPr lang="en-US">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rPr>
              <a:t>  - Solar irradiance = 1000 W/m² (typical value for peak sunlight)</a:t>
            </a:r>
            <a:endParaRPr lang="en-US">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rPr>
              <a:t>  - Efficiency = 0.2 (20%, typical for modern panels)</a:t>
            </a:r>
            <a:endParaRPr lang="en-US">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rPr>
              <a:t>  </a:t>
            </a:r>
            <a:endParaRPr lang="en-US">
              <a:solidFill>
                <a:schemeClr val="tx1">
                  <a:lumMod val="65000"/>
                  <a:lumOff val="35000"/>
                </a:schemeClr>
              </a:solidFill>
              <a:latin typeface="3ds"/>
            </a:endParaRPr>
          </a:p>
        </p:txBody>
      </p:sp>
      <p:pic>
        <p:nvPicPr>
          <p:cNvPr id="8" name="Picture 7" descr="What Are The Benefits Of Sustainability? - WorldAtlas">
            <a:extLst>
              <a:ext uri="{FF2B5EF4-FFF2-40B4-BE49-F238E27FC236}">
                <a16:creationId xmlns:a16="http://schemas.microsoft.com/office/drawing/2014/main" id="{26C049BF-E352-E932-BDD5-507809BBEE7C}"/>
              </a:ext>
            </a:extLst>
          </p:cNvPr>
          <p:cNvPicPr>
            <a:picLocks noChangeAspect="1"/>
          </p:cNvPicPr>
          <p:nvPr/>
        </p:nvPicPr>
        <p:blipFill>
          <a:blip r:embed="rId3"/>
          <a:stretch>
            <a:fillRect/>
          </a:stretch>
        </p:blipFill>
        <p:spPr>
          <a:xfrm>
            <a:off x="5155510" y="610221"/>
            <a:ext cx="3636894" cy="3500644"/>
          </a:xfrm>
          <a:prstGeom prst="rect">
            <a:avLst/>
          </a:prstGeom>
        </p:spPr>
      </p:pic>
    </p:spTree>
    <p:extLst>
      <p:ext uri="{BB962C8B-B14F-4D97-AF65-F5344CB8AC3E}">
        <p14:creationId xmlns:p14="http://schemas.microsoft.com/office/powerpoint/2010/main" val="1400468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64394" y="324118"/>
            <a:ext cx="5421313"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Sustainability</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204791" y="970799"/>
            <a:ext cx="4970626" cy="2953667"/>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r>
              <a:rPr lang="en-US" sz="1200">
                <a:solidFill>
                  <a:schemeClr val="tx1">
                    <a:lumMod val="65000"/>
                    <a:lumOff val="35000"/>
                  </a:schemeClr>
                </a:solidFill>
                <a:latin typeface="3ds"/>
                <a:ea typeface="+mn-lt"/>
                <a:cs typeface="+mn-lt"/>
                <a:sym typeface="Raleway"/>
              </a:rPr>
              <a:t>Substituting</a:t>
            </a:r>
            <a:r>
              <a:rPr lang="en-US" sz="1200">
                <a:solidFill>
                  <a:schemeClr val="tx1">
                    <a:lumMod val="65000"/>
                    <a:lumOff val="35000"/>
                  </a:schemeClr>
                </a:solidFill>
                <a:latin typeface="3ds"/>
                <a:ea typeface="+mn-lt"/>
                <a:cs typeface="+mn-lt"/>
              </a:rPr>
              <a:t> the values:</a:t>
            </a:r>
            <a:endParaRPr lang="en-US" sz="1200">
              <a:solidFill>
                <a:srgbClr val="000000"/>
              </a:solidFill>
              <a:latin typeface="3ds"/>
              <a:ea typeface="+mn-lt"/>
              <a:cs typeface="+mn-lt"/>
            </a:endParaRPr>
          </a:p>
          <a:p>
            <a:pPr>
              <a:buNone/>
            </a:pPr>
            <a:r>
              <a:rPr lang="en-US" sz="1200">
                <a:solidFill>
                  <a:schemeClr val="tx1">
                    <a:lumMod val="65000"/>
                    <a:lumOff val="35000"/>
                  </a:schemeClr>
                </a:solidFill>
                <a:latin typeface="3ds"/>
                <a:ea typeface="+mn-lt"/>
                <a:cs typeface="+mn-lt"/>
              </a:rPr>
              <a:t>Power from solar = 1 m²  1000 W/m²  0.2 = 200 W</a:t>
            </a:r>
          </a:p>
          <a:p>
            <a:pPr>
              <a:buNone/>
            </a:pPr>
            <a:r>
              <a:rPr lang="en-US" sz="1200">
                <a:solidFill>
                  <a:schemeClr val="tx1">
                    <a:lumMod val="65000"/>
                    <a:lumOff val="35000"/>
                  </a:schemeClr>
                </a:solidFill>
                <a:latin typeface="3ds"/>
                <a:ea typeface="+mn-lt"/>
                <a:cs typeface="+mn-lt"/>
              </a:rPr>
              <a:t>Daily Energy from Solar: Assuming 5 hours of peak sunlight per day:</a:t>
            </a:r>
          </a:p>
          <a:p>
            <a:pPr>
              <a:buNone/>
            </a:pPr>
            <a:r>
              <a:rPr lang="en-US" sz="1200">
                <a:solidFill>
                  <a:schemeClr val="tx1">
                    <a:lumMod val="65000"/>
                    <a:lumOff val="35000"/>
                  </a:schemeClr>
                </a:solidFill>
                <a:latin typeface="3ds"/>
                <a:ea typeface="+mn-lt"/>
                <a:cs typeface="+mn-lt"/>
              </a:rPr>
              <a:t>Daily energy from solar = 200 W  5 hours = 1000 </a:t>
            </a:r>
            <a:r>
              <a:rPr lang="en-US" sz="1200" err="1">
                <a:solidFill>
                  <a:schemeClr val="tx1">
                    <a:lumMod val="65000"/>
                    <a:lumOff val="35000"/>
                  </a:schemeClr>
                </a:solidFill>
                <a:latin typeface="3ds"/>
                <a:ea typeface="+mn-lt"/>
                <a:cs typeface="+mn-lt"/>
              </a:rPr>
              <a:t>Wh</a:t>
            </a:r>
            <a:r>
              <a:rPr lang="en-US" sz="1200">
                <a:solidFill>
                  <a:schemeClr val="tx1">
                    <a:lumMod val="65000"/>
                    <a:lumOff val="35000"/>
                  </a:schemeClr>
                </a:solidFill>
                <a:latin typeface="3ds"/>
                <a:ea typeface="+mn-lt"/>
                <a:cs typeface="+mn-lt"/>
              </a:rPr>
              <a:t>/day</a:t>
            </a:r>
          </a:p>
          <a:p>
            <a:pPr>
              <a:buNone/>
            </a:pPr>
            <a:r>
              <a:rPr lang="en-US" sz="1200">
                <a:solidFill>
                  <a:schemeClr val="tx1">
                    <a:lumMod val="65000"/>
                    <a:lumOff val="35000"/>
                  </a:schemeClr>
                </a:solidFill>
                <a:latin typeface="3ds"/>
                <a:ea typeface="+mn-lt"/>
                <a:cs typeface="+mn-lt"/>
                <a:sym typeface="Raleway"/>
              </a:rPr>
              <a:t>Annual Energy from </a:t>
            </a:r>
            <a:r>
              <a:rPr lang="en-US" sz="1200">
                <a:solidFill>
                  <a:schemeClr val="tx1">
                    <a:lumMod val="65000"/>
                    <a:lumOff val="35000"/>
                  </a:schemeClr>
                </a:solidFill>
                <a:latin typeface="3ds"/>
                <a:ea typeface="+mn-lt"/>
                <a:cs typeface="+mn-lt"/>
              </a:rPr>
              <a:t>Solar</a:t>
            </a:r>
            <a:r>
              <a:rPr lang="en-US" sz="1200">
                <a:solidFill>
                  <a:schemeClr val="tx1">
                    <a:lumMod val="65000"/>
                    <a:lumOff val="35000"/>
                  </a:schemeClr>
                </a:solidFill>
                <a:latin typeface="3ds"/>
                <a:ea typeface="+mn-lt"/>
                <a:cs typeface="+mn-lt"/>
                <a:sym typeface="Raleway"/>
              </a:rPr>
              <a:t>: Over a year:</a:t>
            </a:r>
            <a:endParaRPr lang="en-US" sz="1200">
              <a:solidFill>
                <a:schemeClr val="tx1">
                  <a:lumMod val="65000"/>
                  <a:lumOff val="35000"/>
                </a:schemeClr>
              </a:solidFill>
              <a:latin typeface="3ds"/>
            </a:endParaRPr>
          </a:p>
          <a:p>
            <a:pPr>
              <a:buNone/>
            </a:pPr>
            <a:r>
              <a:rPr lang="en-US" sz="1200">
                <a:solidFill>
                  <a:schemeClr val="tx1">
                    <a:lumMod val="65000"/>
                    <a:lumOff val="35000"/>
                  </a:schemeClr>
                </a:solidFill>
                <a:latin typeface="3ds"/>
                <a:ea typeface="+mn-lt"/>
                <a:cs typeface="+mn-lt"/>
                <a:sym typeface="Raleway"/>
              </a:rPr>
              <a:t>  Annual energy from </a:t>
            </a:r>
            <a:r>
              <a:rPr lang="en-US" sz="1200">
                <a:solidFill>
                  <a:schemeClr val="tx1">
                    <a:lumMod val="65000"/>
                    <a:lumOff val="35000"/>
                  </a:schemeClr>
                </a:solidFill>
                <a:latin typeface="3ds"/>
                <a:ea typeface="+mn-lt"/>
                <a:cs typeface="+mn-lt"/>
              </a:rPr>
              <a:t>solar </a:t>
            </a:r>
            <a:r>
              <a:rPr lang="en-US" sz="1200">
                <a:solidFill>
                  <a:schemeClr val="tx1">
                    <a:lumMod val="65000"/>
                    <a:lumOff val="35000"/>
                  </a:schemeClr>
                </a:solidFill>
                <a:latin typeface="3ds"/>
                <a:ea typeface="+mn-lt"/>
                <a:cs typeface="+mn-lt"/>
                <a:sym typeface="Raleway"/>
              </a:rPr>
              <a:t>= </a:t>
            </a:r>
            <a:r>
              <a:rPr lang="en-US" sz="1200">
                <a:solidFill>
                  <a:schemeClr val="tx1">
                    <a:lumMod val="65000"/>
                    <a:lumOff val="35000"/>
                  </a:schemeClr>
                </a:solidFill>
                <a:latin typeface="3ds"/>
                <a:ea typeface="+mn-lt"/>
                <a:cs typeface="+mn-lt"/>
              </a:rPr>
              <a:t>1000 </a:t>
            </a:r>
            <a:r>
              <a:rPr lang="en-US" sz="1200" err="1">
                <a:solidFill>
                  <a:schemeClr val="tx1">
                    <a:lumMod val="65000"/>
                    <a:lumOff val="35000"/>
                  </a:schemeClr>
                </a:solidFill>
                <a:latin typeface="3ds"/>
                <a:ea typeface="+mn-lt"/>
                <a:cs typeface="+mn-lt"/>
                <a:sym typeface="Raleway"/>
              </a:rPr>
              <a:t>Wh</a:t>
            </a:r>
            <a:r>
              <a:rPr lang="en-US" sz="1200">
                <a:solidFill>
                  <a:schemeClr val="tx1">
                    <a:lumMod val="65000"/>
                    <a:lumOff val="35000"/>
                  </a:schemeClr>
                </a:solidFill>
                <a:latin typeface="3ds"/>
                <a:ea typeface="+mn-lt"/>
                <a:cs typeface="+mn-lt"/>
                <a:sym typeface="Raleway"/>
              </a:rPr>
              <a:t>/day  365 days = </a:t>
            </a:r>
            <a:r>
              <a:rPr lang="en-US" sz="1200">
                <a:solidFill>
                  <a:schemeClr val="tx1">
                    <a:lumMod val="65000"/>
                    <a:lumOff val="35000"/>
                  </a:schemeClr>
                </a:solidFill>
                <a:latin typeface="3ds"/>
                <a:ea typeface="+mn-lt"/>
                <a:cs typeface="+mn-lt"/>
              </a:rPr>
              <a:t>365,000 </a:t>
            </a:r>
            <a:r>
              <a:rPr lang="en-US" sz="1200" err="1">
                <a:solidFill>
                  <a:schemeClr val="tx1">
                    <a:lumMod val="65000"/>
                    <a:lumOff val="35000"/>
                  </a:schemeClr>
                </a:solidFill>
                <a:latin typeface="3ds"/>
                <a:ea typeface="+mn-lt"/>
                <a:cs typeface="+mn-lt"/>
                <a:sym typeface="Raleway"/>
              </a:rPr>
              <a:t>Wh</a:t>
            </a:r>
            <a:r>
              <a:rPr lang="en-US" sz="1200">
                <a:solidFill>
                  <a:schemeClr val="tx1">
                    <a:lumMod val="65000"/>
                    <a:lumOff val="35000"/>
                  </a:schemeClr>
                </a:solidFill>
                <a:latin typeface="3ds"/>
                <a:ea typeface="+mn-lt"/>
                <a:cs typeface="+mn-lt"/>
                <a:sym typeface="Raleway"/>
              </a:rPr>
              <a:t>/year = </a:t>
            </a:r>
            <a:r>
              <a:rPr lang="en-US" sz="1200">
                <a:solidFill>
                  <a:schemeClr val="tx1">
                    <a:lumMod val="65000"/>
                    <a:lumOff val="35000"/>
                  </a:schemeClr>
                </a:solidFill>
                <a:latin typeface="3ds"/>
                <a:ea typeface="+mn-lt"/>
                <a:cs typeface="+mn-lt"/>
              </a:rPr>
              <a:t>365 </a:t>
            </a:r>
            <a:r>
              <a:rPr lang="en-US" sz="1200">
                <a:solidFill>
                  <a:schemeClr val="tx1">
                    <a:lumMod val="65000"/>
                    <a:lumOff val="35000"/>
                  </a:schemeClr>
                </a:solidFill>
                <a:latin typeface="3ds"/>
                <a:ea typeface="+mn-lt"/>
                <a:cs typeface="+mn-lt"/>
                <a:sym typeface="Raleway"/>
              </a:rPr>
              <a:t>kWh/year</a:t>
            </a:r>
            <a:endParaRPr lang="en-US" sz="1200">
              <a:solidFill>
                <a:schemeClr val="tx1">
                  <a:lumMod val="65000"/>
                  <a:lumOff val="35000"/>
                </a:schemeClr>
              </a:solidFill>
              <a:latin typeface="3ds"/>
              <a:ea typeface="+mn-lt"/>
              <a:cs typeface="+mn-lt"/>
            </a:endParaRPr>
          </a:p>
          <a:p>
            <a:pPr>
              <a:buNone/>
            </a:pPr>
            <a:r>
              <a:rPr lang="en-US" sz="1200">
                <a:solidFill>
                  <a:schemeClr val="tx1">
                    <a:lumMod val="65000"/>
                    <a:lumOff val="35000"/>
                  </a:schemeClr>
                </a:solidFill>
                <a:latin typeface="3ds"/>
                <a:ea typeface="+mn-lt"/>
                <a:cs typeface="+mn-lt"/>
              </a:rPr>
              <a:t>Total Annual Energy Generation</a:t>
            </a:r>
            <a:endParaRPr lang="en-US">
              <a:latin typeface="3ds"/>
            </a:endParaRPr>
          </a:p>
          <a:p>
            <a:pPr>
              <a:buNone/>
            </a:pPr>
            <a:r>
              <a:rPr lang="en-US" sz="1200">
                <a:solidFill>
                  <a:schemeClr val="tx1">
                    <a:lumMod val="65000"/>
                    <a:lumOff val="35000"/>
                  </a:schemeClr>
                </a:solidFill>
                <a:latin typeface="3ds"/>
                <a:ea typeface="+mn-lt"/>
                <a:cs typeface="+mn-lt"/>
              </a:rPr>
              <a:t>For one wind turbine and one solar panel:</a:t>
            </a:r>
            <a:endParaRPr lang="en-US">
              <a:latin typeface="3ds"/>
            </a:endParaRPr>
          </a:p>
          <a:p>
            <a:pPr>
              <a:buNone/>
            </a:pPr>
            <a:r>
              <a:rPr lang="en-US" sz="1200">
                <a:solidFill>
                  <a:schemeClr val="tx1">
                    <a:lumMod val="65000"/>
                    <a:lumOff val="35000"/>
                  </a:schemeClr>
                </a:solidFill>
                <a:latin typeface="3ds"/>
                <a:ea typeface="+mn-lt"/>
                <a:cs typeface="+mn-lt"/>
              </a:rPr>
              <a:t>Total annual energy = 35.3 kWh/year (wind) + 365 kWh/year (solar) = 400.3 kWh/year</a:t>
            </a:r>
            <a:endParaRPr lang="en-US">
              <a:latin typeface="3ds"/>
            </a:endParaRPr>
          </a:p>
          <a:p>
            <a:pPr>
              <a:buNone/>
            </a:pPr>
            <a:r>
              <a:rPr lang="en-US" sz="1200">
                <a:solidFill>
                  <a:schemeClr val="tx1">
                    <a:lumMod val="65000"/>
                    <a:lumOff val="35000"/>
                  </a:schemeClr>
                </a:solidFill>
                <a:latin typeface="3ds"/>
                <a:ea typeface="+mn-lt"/>
                <a:cs typeface="+mn-lt"/>
              </a:rPr>
              <a:t>This meets our goal for a sustainable future.</a:t>
            </a:r>
            <a:endParaRPr lang="en-US">
              <a:solidFill>
                <a:schemeClr val="tx1">
                  <a:lumMod val="65000"/>
                  <a:lumOff val="35000"/>
                </a:schemeClr>
              </a:solidFill>
              <a:latin typeface="3ds"/>
            </a:endParaRPr>
          </a:p>
          <a:p>
            <a:pPr>
              <a:buNone/>
            </a:pPr>
            <a:endParaRPr lang="en-US">
              <a:solidFill>
                <a:srgbClr val="000000"/>
              </a:solidFill>
              <a:latin typeface="3ds"/>
            </a:endParaRPr>
          </a:p>
        </p:txBody>
      </p:sp>
      <p:pic>
        <p:nvPicPr>
          <p:cNvPr id="5" name="Picture 4" descr="What Are The Benefits Of Sustainability? - WorldAtlas">
            <a:extLst>
              <a:ext uri="{FF2B5EF4-FFF2-40B4-BE49-F238E27FC236}">
                <a16:creationId xmlns:a16="http://schemas.microsoft.com/office/drawing/2014/main" id="{69EB66C2-2230-6772-96B3-E30174A23E0F}"/>
              </a:ext>
            </a:extLst>
          </p:cNvPr>
          <p:cNvPicPr>
            <a:picLocks noChangeAspect="1"/>
          </p:cNvPicPr>
          <p:nvPr/>
        </p:nvPicPr>
        <p:blipFill>
          <a:blip r:embed="rId3"/>
          <a:stretch>
            <a:fillRect/>
          </a:stretch>
        </p:blipFill>
        <p:spPr>
          <a:xfrm>
            <a:off x="5155510" y="610221"/>
            <a:ext cx="3636894" cy="3500644"/>
          </a:xfrm>
          <a:prstGeom prst="rect">
            <a:avLst/>
          </a:prstGeom>
        </p:spPr>
      </p:pic>
    </p:spTree>
    <p:extLst>
      <p:ext uri="{BB962C8B-B14F-4D97-AF65-F5344CB8AC3E}">
        <p14:creationId xmlns:p14="http://schemas.microsoft.com/office/powerpoint/2010/main" val="3015723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206062" y="420710"/>
            <a:ext cx="5421313"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Business Viability</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206062" y="1005346"/>
            <a:ext cx="5009882" cy="2310730"/>
          </a:xfrm>
          <a:prstGeom prst="rect">
            <a:avLst/>
          </a:prstGeom>
        </p:spPr>
        <p:txBody>
          <a:bodyPr spcFirstLastPara="1" vert="horz" wrap="square" lIns="91425" tIns="91425" rIns="91425" bIns="91425" rtlCol="0" anchor="t" anchorCtr="0">
            <a:noAutofit/>
          </a:bodyPr>
          <a:lstStyle>
            <a:defPPr>
              <a:defRPr lang="en-US"/>
            </a:defPPr>
            <a:lvl1pPr indent="0" defTabSz="685800">
              <a:lnSpc>
                <a:spcPct val="90000"/>
              </a:lnSpc>
              <a:spcBef>
                <a:spcPts val="0"/>
              </a:spcBef>
              <a:buFont typeface="Arial" panose="020B0604020202020204" pitchFamily="34" charset="0"/>
              <a:buNone/>
              <a:defRPr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514350" indent="-171450" defTabSz="685800">
              <a:lnSpc>
                <a:spcPct val="90000"/>
              </a:lnSpc>
              <a:spcBef>
                <a:spcPts val="375"/>
              </a:spcBef>
              <a:buFont typeface="Arial" panose="020B0604020202020204" pitchFamily="34" charset="0"/>
              <a:buChar char="•"/>
              <a:defRPr sz="1800"/>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a:latin typeface="3ds"/>
                <a:sym typeface="Raleway"/>
              </a:rPr>
              <a:t>Monetary Value in Rupees</a:t>
            </a:r>
            <a:endParaRPr lang="en-US">
              <a:latin typeface="3ds"/>
            </a:endParaRPr>
          </a:p>
          <a:p>
            <a:r>
              <a:rPr lang="en-US" b="0">
                <a:latin typeface="3ds"/>
                <a:sym typeface="Raleway"/>
              </a:rPr>
              <a:t>Annual Energy Generation: 400.3 kWh/year</a:t>
            </a:r>
            <a:endParaRPr lang="en-US">
              <a:latin typeface="3ds"/>
            </a:endParaRPr>
          </a:p>
          <a:p>
            <a:r>
              <a:rPr lang="en-US" b="0">
                <a:latin typeface="3ds"/>
                <a:sym typeface="Raleway"/>
              </a:rPr>
              <a:t>Electricity Cost in Rupees: ₹8.30 per kWh (this is an assumed electricity rate, you can adjust it as per your local rates)</a:t>
            </a:r>
            <a:endParaRPr lang="en-US">
              <a:latin typeface="3ds"/>
            </a:endParaRPr>
          </a:p>
          <a:p>
            <a:r>
              <a:rPr lang="en-US" b="0">
                <a:latin typeface="3ds"/>
                <a:sym typeface="Raleway"/>
              </a:rPr>
              <a:t>Now, let's calculate the monetary value:</a:t>
            </a:r>
            <a:endParaRPr lang="en-US">
              <a:latin typeface="3ds"/>
            </a:endParaRPr>
          </a:p>
          <a:p>
            <a:endParaRPr lang="en-US">
              <a:latin typeface="3ds"/>
            </a:endParaRPr>
          </a:p>
          <a:p>
            <a:r>
              <a:rPr lang="en-US" b="0">
                <a:latin typeface="3ds"/>
                <a:sym typeface="Raleway"/>
              </a:rPr>
              <a:t>Monetary Value = 400.3 kWh/year × ₹8.30 per kWh = ₹3,322.49 per year</a:t>
            </a:r>
            <a:endParaRPr lang="en-US">
              <a:latin typeface="3ds"/>
            </a:endParaRPr>
          </a:p>
          <a:p>
            <a:endParaRPr lang="en-US">
              <a:latin typeface="3ds"/>
            </a:endParaRPr>
          </a:p>
          <a:p>
            <a:r>
              <a:rPr lang="en-US" b="0">
                <a:latin typeface="3ds"/>
                <a:sym typeface="Raleway"/>
              </a:rPr>
              <a:t>So, the system will save approximately ₹3,322.49 per year.</a:t>
            </a:r>
            <a:endParaRPr lang="en-US">
              <a:latin typeface="3ds"/>
            </a:endParaRPr>
          </a:p>
          <a:p>
            <a:endParaRPr lang="en-US">
              <a:latin typeface="3ds"/>
            </a:endParaRPr>
          </a:p>
          <a:p>
            <a:r>
              <a:rPr lang="en-US" b="0">
                <a:latin typeface="3ds"/>
                <a:sym typeface="Raleway"/>
              </a:rPr>
              <a:t>Installation Costs and Payback Period in Rupees</a:t>
            </a:r>
            <a:endParaRPr lang="en-US">
              <a:latin typeface="3ds"/>
            </a:endParaRPr>
          </a:p>
          <a:p>
            <a:r>
              <a:rPr lang="en-US" b="0">
                <a:latin typeface="3ds"/>
                <a:sym typeface="Raleway"/>
              </a:rPr>
              <a:t>Total </a:t>
            </a:r>
            <a:r>
              <a:rPr lang="en-US" b="0" err="1">
                <a:latin typeface="3ds"/>
                <a:sym typeface="Raleway"/>
              </a:rPr>
              <a:t>Prodct</a:t>
            </a:r>
            <a:r>
              <a:rPr lang="en-US" b="0">
                <a:latin typeface="3ds"/>
                <a:sym typeface="Raleway"/>
              </a:rPr>
              <a:t> Cost as per </a:t>
            </a:r>
            <a:r>
              <a:rPr lang="en-US" b="0" err="1">
                <a:latin typeface="3ds"/>
                <a:sym typeface="Raleway"/>
              </a:rPr>
              <a:t>calclatios</a:t>
            </a:r>
            <a:r>
              <a:rPr lang="en-US" b="0">
                <a:latin typeface="3ds"/>
                <a:sym typeface="Raleway"/>
              </a:rPr>
              <a:t> : ₹25000 </a:t>
            </a:r>
            <a:endParaRPr lang="en-US">
              <a:latin typeface="3ds"/>
            </a:endParaRPr>
          </a:p>
          <a:p>
            <a:r>
              <a:rPr lang="en-US" b="0">
                <a:latin typeface="3ds"/>
                <a:sym typeface="Raleway"/>
              </a:rPr>
              <a:t>Installation cost per unit =  ₹15,000  </a:t>
            </a:r>
            <a:endParaRPr lang="en-US">
              <a:latin typeface="3ds"/>
            </a:endParaRPr>
          </a:p>
          <a:p>
            <a:r>
              <a:rPr lang="en-US" b="0">
                <a:latin typeface="3ds"/>
                <a:sym typeface="Raleway"/>
              </a:rPr>
              <a:t>Battery and other electronics =  ₹15,000</a:t>
            </a:r>
            <a:endParaRPr lang="en-US">
              <a:latin typeface="3ds"/>
            </a:endParaRPr>
          </a:p>
          <a:p>
            <a:r>
              <a:rPr lang="en-US" b="0">
                <a:latin typeface="3ds"/>
                <a:sym typeface="Raleway"/>
              </a:rPr>
              <a:t>Miscellaneous = ₹10,000</a:t>
            </a:r>
            <a:endParaRPr lang="en-US">
              <a:latin typeface="3ds"/>
            </a:endParaRPr>
          </a:p>
          <a:p>
            <a:endParaRPr lang="en-US" b="0">
              <a:latin typeface="3ds"/>
              <a:sym typeface="Raleway"/>
            </a:endParaRPr>
          </a:p>
          <a:p>
            <a:r>
              <a:rPr lang="en-US">
                <a:latin typeface="3ds"/>
                <a:sym typeface="Raleway"/>
              </a:rPr>
              <a:t>Total cost =  ₹60,000</a:t>
            </a:r>
            <a:endParaRPr lang="en-US">
              <a:latin typeface="3ds"/>
            </a:endParaRPr>
          </a:p>
          <a:p>
            <a:endParaRPr lang="en-US">
              <a:latin typeface="3ds"/>
            </a:endParaRPr>
          </a:p>
          <a:p>
            <a:endParaRPr lang="en-US">
              <a:latin typeface="3ds"/>
            </a:endParaRPr>
          </a:p>
        </p:txBody>
      </p:sp>
      <p:pic>
        <p:nvPicPr>
          <p:cNvPr id="2" name="Picture 1" descr="Strategies For Improving the Viability of Your Small Business">
            <a:extLst>
              <a:ext uri="{FF2B5EF4-FFF2-40B4-BE49-F238E27FC236}">
                <a16:creationId xmlns:a16="http://schemas.microsoft.com/office/drawing/2014/main" id="{E090EC65-8ED5-F2AD-D33C-BD7D32EF97AA}"/>
              </a:ext>
            </a:extLst>
          </p:cNvPr>
          <p:cNvPicPr>
            <a:picLocks noChangeAspect="1"/>
          </p:cNvPicPr>
          <p:nvPr/>
        </p:nvPicPr>
        <p:blipFill>
          <a:blip r:embed="rId2"/>
          <a:stretch>
            <a:fillRect/>
          </a:stretch>
        </p:blipFill>
        <p:spPr>
          <a:xfrm>
            <a:off x="5220694" y="773430"/>
            <a:ext cx="3637721" cy="3236843"/>
          </a:xfrm>
          <a:prstGeom prst="rect">
            <a:avLst/>
          </a:prstGeom>
        </p:spPr>
      </p:pic>
    </p:spTree>
    <p:extLst>
      <p:ext uri="{BB962C8B-B14F-4D97-AF65-F5344CB8AC3E}">
        <p14:creationId xmlns:p14="http://schemas.microsoft.com/office/powerpoint/2010/main" val="198617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206062" y="420710"/>
            <a:ext cx="5421313"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Business Viability</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411802" y="1416826"/>
            <a:ext cx="5009882" cy="2310730"/>
          </a:xfrm>
          <a:prstGeom prst="rect">
            <a:avLst/>
          </a:prstGeom>
        </p:spPr>
        <p:txBody>
          <a:bodyPr spcFirstLastPara="1" vert="horz" wrap="square" lIns="91425" tIns="91425" rIns="91425" bIns="91425" rtlCol="0" anchor="t" anchorCtr="0">
            <a:noAutofit/>
          </a:bodyPr>
          <a:lstStyle>
            <a:defPPr>
              <a:defRPr lang="en-US"/>
            </a:defPPr>
            <a:lvl1pPr indent="0" defTabSz="685800">
              <a:lnSpc>
                <a:spcPct val="90000"/>
              </a:lnSpc>
              <a:spcBef>
                <a:spcPts val="0"/>
              </a:spcBef>
              <a:buFont typeface="Arial" panose="020B0604020202020204" pitchFamily="34" charset="0"/>
              <a:buNone/>
              <a:defRPr sz="1200" b="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514350" indent="-171450" defTabSz="685800">
              <a:lnSpc>
                <a:spcPct val="90000"/>
              </a:lnSpc>
              <a:spcBef>
                <a:spcPts val="375"/>
              </a:spcBef>
              <a:buFont typeface="Arial" panose="020B0604020202020204" pitchFamily="34" charset="0"/>
              <a:buChar char="•"/>
              <a:defRPr sz="1800"/>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US">
                <a:latin typeface="3ds"/>
                <a:cs typeface="Segoe UI"/>
                <a:sym typeface="Raleway"/>
              </a:rPr>
              <a:t>Payback Period:</a:t>
            </a:r>
            <a:r>
              <a:rPr lang="en-US" b="0">
                <a:latin typeface="3ds"/>
                <a:cs typeface="Segoe UI"/>
                <a:sym typeface="Raleway"/>
              </a:rPr>
              <a:t> The payback period is the time it takes for the savings from energy</a:t>
            </a:r>
            <a:r>
              <a:rPr lang="en-US" b="0">
                <a:latin typeface="3ds"/>
                <a:cs typeface="Segoe UI"/>
              </a:rPr>
              <a:t> </a:t>
            </a:r>
            <a:r>
              <a:rPr lang="en-US" b="0">
                <a:latin typeface="3ds"/>
                <a:cs typeface="Segoe UI"/>
                <a:sym typeface="Raleway"/>
              </a:rPr>
              <a:t>generation to cover the initial investment:</a:t>
            </a:r>
            <a:endParaRPr lang="en-US" b="0">
              <a:solidFill>
                <a:srgbClr val="000000"/>
              </a:solidFill>
              <a:latin typeface="3ds"/>
              <a:cs typeface="Segoe UI"/>
            </a:endParaRPr>
          </a:p>
          <a:p>
            <a:endParaRPr lang="en-US" b="0">
              <a:solidFill>
                <a:srgbClr val="000000"/>
              </a:solidFill>
              <a:latin typeface="3ds"/>
              <a:cs typeface="Segoe UI"/>
            </a:endParaRPr>
          </a:p>
          <a:p>
            <a:r>
              <a:rPr lang="en-US" b="0">
                <a:latin typeface="3ds"/>
                <a:cs typeface="Segoe UI"/>
                <a:sym typeface="Raleway"/>
              </a:rPr>
              <a:t>Payback Period = Total Initial Cost / Annual Savings = ₹60,000 / ₹3,322.49 ≈ 18 years</a:t>
            </a:r>
            <a:endParaRPr lang="en-US" b="0">
              <a:solidFill>
                <a:srgbClr val="000000"/>
              </a:solidFill>
              <a:latin typeface="3ds"/>
              <a:cs typeface="Segoe UI"/>
            </a:endParaRPr>
          </a:p>
          <a:p>
            <a:endParaRPr lang="en-US" b="0">
              <a:solidFill>
                <a:srgbClr val="000000"/>
              </a:solidFill>
              <a:latin typeface="3ds"/>
              <a:cs typeface="Segoe UI"/>
            </a:endParaRPr>
          </a:p>
          <a:p>
            <a:r>
              <a:rPr lang="en-US" b="0">
                <a:latin typeface="3ds"/>
                <a:cs typeface="Segoe UI"/>
                <a:sym typeface="Raleway"/>
              </a:rPr>
              <a:t>Expected Lifetime of the unit = 25 years</a:t>
            </a:r>
            <a:endParaRPr lang="en-US" b="0">
              <a:solidFill>
                <a:srgbClr val="000000"/>
              </a:solidFill>
              <a:latin typeface="3ds"/>
              <a:cs typeface="Segoe UI"/>
            </a:endParaRPr>
          </a:p>
          <a:p>
            <a:endParaRPr lang="en-US" b="0">
              <a:solidFill>
                <a:srgbClr val="000000"/>
              </a:solidFill>
              <a:latin typeface="3ds"/>
              <a:cs typeface="Segoe UI"/>
            </a:endParaRPr>
          </a:p>
          <a:p>
            <a:r>
              <a:rPr lang="en-US" b="0">
                <a:latin typeface="3ds"/>
              </a:rPr>
              <a:t>Added Profits = 73322= 23,254 rupees per unit</a:t>
            </a:r>
            <a:endParaRPr lang="en-US">
              <a:latin typeface="3ds"/>
            </a:endParaRPr>
          </a:p>
        </p:txBody>
      </p:sp>
      <p:pic>
        <p:nvPicPr>
          <p:cNvPr id="5" name="Picture 4" descr="Strategies For Improving the Viability of Your Small Business">
            <a:extLst>
              <a:ext uri="{FF2B5EF4-FFF2-40B4-BE49-F238E27FC236}">
                <a16:creationId xmlns:a16="http://schemas.microsoft.com/office/drawing/2014/main" id="{42797D6E-F65F-0983-80BE-850384EC085F}"/>
              </a:ext>
            </a:extLst>
          </p:cNvPr>
          <p:cNvPicPr>
            <a:picLocks noChangeAspect="1"/>
          </p:cNvPicPr>
          <p:nvPr/>
        </p:nvPicPr>
        <p:blipFill>
          <a:blip r:embed="rId2"/>
          <a:stretch>
            <a:fillRect/>
          </a:stretch>
        </p:blipFill>
        <p:spPr>
          <a:xfrm>
            <a:off x="5220694" y="773430"/>
            <a:ext cx="3637721" cy="3236843"/>
          </a:xfrm>
          <a:prstGeom prst="rect">
            <a:avLst/>
          </a:prstGeom>
        </p:spPr>
      </p:pic>
    </p:spTree>
    <p:extLst>
      <p:ext uri="{BB962C8B-B14F-4D97-AF65-F5344CB8AC3E}">
        <p14:creationId xmlns:p14="http://schemas.microsoft.com/office/powerpoint/2010/main" val="539994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206062" y="420710"/>
            <a:ext cx="5421313"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References</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2" name="TextBox 1">
            <a:extLst>
              <a:ext uri="{FF2B5EF4-FFF2-40B4-BE49-F238E27FC236}">
                <a16:creationId xmlns:a16="http://schemas.microsoft.com/office/drawing/2014/main" id="{E0D81702-B028-73EB-F4A9-BB4E99382563}"/>
              </a:ext>
            </a:extLst>
          </p:cNvPr>
          <p:cNvSpPr txBox="1"/>
          <p:nvPr/>
        </p:nvSpPr>
        <p:spPr>
          <a:xfrm>
            <a:off x="185530" y="4215019"/>
            <a:ext cx="6992178" cy="2000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r>
              <a:rPr lang="en-US" sz="700">
                <a:solidFill>
                  <a:srgbClr val="1155CC"/>
                </a:solidFill>
                <a:latin typeface="Arial"/>
                <a:cs typeface="Arial"/>
                <a:hlinkClick r:id="rId2"/>
              </a:rPr>
              <a:t>Dual-Axis-Solar-Tracker-Design-Based-on-a-Digital</a:t>
            </a:r>
            <a:endParaRPr lang="en-US" sz="700"/>
          </a:p>
        </p:txBody>
      </p:sp>
      <p:sp>
        <p:nvSpPr>
          <p:cNvPr id="5" name="TextBox 1">
            <a:extLst>
              <a:ext uri="{FF2B5EF4-FFF2-40B4-BE49-F238E27FC236}">
                <a16:creationId xmlns:a16="http://schemas.microsoft.com/office/drawing/2014/main" id="{E0D81702-B028-73EB-F4A9-BB4E99382563}"/>
              </a:ext>
            </a:extLst>
          </p:cNvPr>
          <p:cNvSpPr txBox="1"/>
          <p:nvPr/>
        </p:nvSpPr>
        <p:spPr>
          <a:xfrm>
            <a:off x="299167" y="1056363"/>
            <a:ext cx="814346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a:lstStyle>
          <a:p>
            <a:pPr marL="228600" indent="-228600">
              <a:buAutoNum type="arabicPeriod"/>
            </a:pPr>
            <a:r>
              <a:rPr lang="en-US" sz="1200">
                <a:solidFill>
                  <a:srgbClr val="1A1A1A"/>
                </a:solidFill>
                <a:latin typeface="3ds"/>
                <a:ea typeface="Noto Sans"/>
                <a:cs typeface="Noto Sans"/>
              </a:rPr>
              <a:t>El Jaouhari, Z., Zaz, Y., Moughyt, S., El Kadmiri, O., and El Kadmiri, Z. (August 14, 2018). "Dual-Axis Solar Tracker Design Based on a Digital Hemispherical Imager." ASME. </a:t>
            </a:r>
            <a:r>
              <a:rPr lang="en-US" sz="1200" i="1">
                <a:solidFill>
                  <a:srgbClr val="1A1A1A"/>
                </a:solidFill>
                <a:latin typeface="3ds"/>
                <a:ea typeface="Noto Sans"/>
                <a:cs typeface="Noto Sans"/>
              </a:rPr>
              <a:t>J. Sol. Energy Eng</a:t>
            </a:r>
            <a:r>
              <a:rPr lang="en-US" sz="1200">
                <a:solidFill>
                  <a:srgbClr val="1A1A1A"/>
                </a:solidFill>
                <a:latin typeface="3ds"/>
                <a:ea typeface="Noto Sans"/>
                <a:cs typeface="Noto Sans"/>
              </a:rPr>
              <a:t>. February 2019; 141(1): 011001</a:t>
            </a:r>
            <a:endParaRPr lang="en-US">
              <a:latin typeface="3ds"/>
            </a:endParaRPr>
          </a:p>
        </p:txBody>
      </p:sp>
      <p:sp>
        <p:nvSpPr>
          <p:cNvPr id="7" name="TextBox 6">
            <a:extLst>
              <a:ext uri="{FF2B5EF4-FFF2-40B4-BE49-F238E27FC236}">
                <a16:creationId xmlns:a16="http://schemas.microsoft.com/office/drawing/2014/main" id="{F61BFE4B-12C8-5294-A647-9C6F5CECFDC1}"/>
              </a:ext>
            </a:extLst>
          </p:cNvPr>
          <p:cNvSpPr txBox="1"/>
          <p:nvPr/>
        </p:nvSpPr>
        <p:spPr>
          <a:xfrm>
            <a:off x="367748" y="1573530"/>
            <a:ext cx="814578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3ds"/>
              </a:rPr>
              <a:t>2. K.A. Sunny, P. Kumar, N.M. Kumar, Experimental study on novel curved blade vertical axis wind turbines, Results Eng. 7 (2020), 100149, https://doi.org/ 10.1016/J.RINENG.2020.100149.</a:t>
            </a:r>
          </a:p>
          <a:p>
            <a:endParaRPr lang="en-US" sz="1200">
              <a:latin typeface="3ds"/>
            </a:endParaRPr>
          </a:p>
          <a:p>
            <a:r>
              <a:rPr lang="en-US" sz="1200">
                <a:latin typeface="3ds"/>
              </a:rPr>
              <a:t> 3. M.H. Pranta, M.S. Rabbi, M.M. Roshid, A computational study on the aerodynamic performance of modified savonius wind turbine, Re</a:t>
            </a:r>
          </a:p>
        </p:txBody>
      </p:sp>
    </p:spTree>
    <p:extLst>
      <p:ext uri="{BB962C8B-B14F-4D97-AF65-F5344CB8AC3E}">
        <p14:creationId xmlns:p14="http://schemas.microsoft.com/office/powerpoint/2010/main" val="4042404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88;p16">
            <a:extLst>
              <a:ext uri="{FF2B5EF4-FFF2-40B4-BE49-F238E27FC236}">
                <a16:creationId xmlns:a16="http://schemas.microsoft.com/office/drawing/2014/main" id="{97D81B53-D295-9A4E-AC5C-66F553A8F074}"/>
              </a:ext>
            </a:extLst>
          </p:cNvPr>
          <p:cNvSpPr/>
          <p:nvPr/>
        </p:nvSpPr>
        <p:spPr>
          <a:xfrm>
            <a:off x="5732932" y="624625"/>
            <a:ext cx="3411068" cy="3915178"/>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p16">
            <a:extLst>
              <a:ext uri="{FF2B5EF4-FFF2-40B4-BE49-F238E27FC236}">
                <a16:creationId xmlns:a16="http://schemas.microsoft.com/office/drawing/2014/main" id="{B41BEC1B-47CC-7D4D-9F1C-2B522AAA024E}"/>
              </a:ext>
            </a:extLst>
          </p:cNvPr>
          <p:cNvSpPr txBox="1">
            <a:spLocks noGrp="1"/>
          </p:cNvSpPr>
          <p:nvPr>
            <p:ph type="title" idx="4294967295"/>
          </p:nvPr>
        </p:nvSpPr>
        <p:spPr>
          <a:xfrm>
            <a:off x="45076" y="192470"/>
            <a:ext cx="3895859" cy="57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Problem Identified</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18" name="Google Shape;90;p16">
            <a:extLst>
              <a:ext uri="{FF2B5EF4-FFF2-40B4-BE49-F238E27FC236}">
                <a16:creationId xmlns:a16="http://schemas.microsoft.com/office/drawing/2014/main" id="{AA46EE2D-3022-FA45-9262-05E78539A6CD}"/>
              </a:ext>
            </a:extLst>
          </p:cNvPr>
          <p:cNvSpPr txBox="1">
            <a:spLocks/>
          </p:cNvSpPr>
          <p:nvPr/>
        </p:nvSpPr>
        <p:spPr>
          <a:xfrm>
            <a:off x="315300" y="2815644"/>
            <a:ext cx="4256700" cy="1490558"/>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200" b="1">
                <a:solidFill>
                  <a:schemeClr val="tx1">
                    <a:lumMod val="65000"/>
                    <a:lumOff val="35000"/>
                  </a:schemeClr>
                </a:solidFill>
                <a:latin typeface="3ds"/>
                <a:sym typeface="Raleway"/>
              </a:rPr>
              <a:t>Background</a:t>
            </a:r>
            <a:r>
              <a:rPr lang="en-GB" sz="1000">
                <a:solidFill>
                  <a:schemeClr val="tx1">
                    <a:lumMod val="75000"/>
                    <a:lumOff val="25000"/>
                  </a:schemeClr>
                </a:solidFill>
                <a:latin typeface="3ds"/>
                <a:ea typeface="Helvetica Neue" panose="02000503000000020004" pitchFamily="2" charset="0"/>
                <a:cs typeface="Helvetica Neue" panose="02000503000000020004" pitchFamily="2" charset="0"/>
                <a:sym typeface="Raleway"/>
              </a:rPr>
              <a:t>: </a:t>
            </a:r>
            <a:endParaRPr lang="en-GB" sz="1000">
              <a:solidFill>
                <a:schemeClr val="tx1">
                  <a:lumMod val="75000"/>
                  <a:lumOff val="25000"/>
                </a:schemeClr>
              </a:solidFill>
              <a:latin typeface="3ds"/>
              <a:ea typeface="Helvetica Neue" panose="02000503000000020004" pitchFamily="2" charset="0"/>
              <a:cs typeface="Helvetica Neue" panose="02000503000000020004" pitchFamily="2" charset="0"/>
            </a:endParaRPr>
          </a:p>
          <a:p>
            <a:pPr>
              <a:lnSpc>
                <a:spcPct val="100000"/>
              </a:lnSpc>
              <a:spcBef>
                <a:spcPts val="0"/>
              </a:spcBef>
            </a:pPr>
            <a:r>
              <a:rPr lang="en-GB" sz="1000">
                <a:solidFill>
                  <a:schemeClr val="tx1">
                    <a:lumMod val="65000"/>
                    <a:lumOff val="35000"/>
                  </a:schemeClr>
                </a:solidFill>
                <a:latin typeface="3ds"/>
                <a:sym typeface="Raleway"/>
              </a:rPr>
              <a:t>Background of the problem: </a:t>
            </a:r>
            <a:r>
              <a:rPr lang="en-GB" sz="1000">
                <a:solidFill>
                  <a:schemeClr val="tx1">
                    <a:lumMod val="65000"/>
                    <a:lumOff val="35000"/>
                  </a:schemeClr>
                </a:solidFill>
                <a:latin typeface="3ds"/>
                <a:ea typeface="+mn-lt"/>
                <a:cs typeface="+mn-lt"/>
                <a:sym typeface="Raleway"/>
              </a:rPr>
              <a:t>The percentage of electrical energy currently generated using renewable resources is very low, and most of the energy comes from non-renewable sources. This needs to be reversed, and renewable energy should be the major contributor to global energy production. There are many challenges in achieving this, including a lack of widespread implementation of available technology, geographical limitations and economic constraints. </a:t>
            </a:r>
            <a:endParaRPr lang="en-GB" sz="1000">
              <a:solidFill>
                <a:schemeClr val="tx1">
                  <a:lumMod val="65000"/>
                  <a:lumOff val="35000"/>
                </a:schemeClr>
              </a:solidFill>
              <a:latin typeface="3ds"/>
              <a:ea typeface="+mn-lt"/>
              <a:cs typeface="+mn-lt"/>
            </a:endParaRPr>
          </a:p>
          <a:p>
            <a:pPr>
              <a:lnSpc>
                <a:spcPct val="100000"/>
              </a:lnSpc>
              <a:spcBef>
                <a:spcPts val="0"/>
              </a:spcBef>
            </a:pPr>
            <a:endParaRPr lang="en-GB" sz="1000">
              <a:solidFill>
                <a:schemeClr val="tx1">
                  <a:lumMod val="65000"/>
                  <a:lumOff val="35000"/>
                </a:schemeClr>
              </a:solidFill>
              <a:latin typeface="3ds" panose="02000503020000020004" pitchFamily="50" charset="0"/>
            </a:endParaRPr>
          </a:p>
        </p:txBody>
      </p:sp>
      <p:sp>
        <p:nvSpPr>
          <p:cNvPr id="19" name="Google Shape;91;p16">
            <a:extLst>
              <a:ext uri="{FF2B5EF4-FFF2-40B4-BE49-F238E27FC236}">
                <a16:creationId xmlns:a16="http://schemas.microsoft.com/office/drawing/2014/main" id="{1696C44D-875F-FE4A-9B74-5C69BE942B23}"/>
              </a:ext>
            </a:extLst>
          </p:cNvPr>
          <p:cNvSpPr txBox="1">
            <a:spLocks/>
          </p:cNvSpPr>
          <p:nvPr/>
        </p:nvSpPr>
        <p:spPr>
          <a:xfrm>
            <a:off x="6554928" y="2162155"/>
            <a:ext cx="1767076" cy="57270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GB" sz="1000" b="1">
                <a:solidFill>
                  <a:srgbClr val="D9D9D9"/>
                </a:solidFill>
                <a:latin typeface="3ds" panose="02000503020000020004" pitchFamily="50" charset="0"/>
                <a:ea typeface="Raleway"/>
                <a:cs typeface="Raleway"/>
                <a:sym typeface="Raleway"/>
              </a:rPr>
              <a:t>Representative images of the problem you would like to solve</a:t>
            </a:r>
            <a:endParaRPr lang="en-GB" sz="1000">
              <a:solidFill>
                <a:srgbClr val="D9D9D9"/>
              </a:solidFill>
              <a:latin typeface="3ds" panose="02000503020000020004" pitchFamily="50" charset="0"/>
              <a:ea typeface="Raleway"/>
              <a:cs typeface="Raleway"/>
              <a:sym typeface="Raleway"/>
            </a:endParaRPr>
          </a:p>
        </p:txBody>
      </p:sp>
      <p:sp>
        <p:nvSpPr>
          <p:cNvPr id="20" name="Google Shape;92;p16">
            <a:extLst>
              <a:ext uri="{FF2B5EF4-FFF2-40B4-BE49-F238E27FC236}">
                <a16:creationId xmlns:a16="http://schemas.microsoft.com/office/drawing/2014/main" id="{50CCB31C-ACCA-E94C-A9A0-DCEEC906FDB1}"/>
              </a:ext>
            </a:extLst>
          </p:cNvPr>
          <p:cNvSpPr txBox="1">
            <a:spLocks/>
          </p:cNvSpPr>
          <p:nvPr/>
        </p:nvSpPr>
        <p:spPr>
          <a:xfrm>
            <a:off x="315300" y="1272971"/>
            <a:ext cx="4683312" cy="1175534"/>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spcAft>
                <a:spcPts val="1600"/>
              </a:spcAft>
              <a:buNone/>
            </a:pPr>
            <a:r>
              <a:rPr lang="en-GB" sz="1200" b="1">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PROBLEM DESCRIPTION</a:t>
            </a:r>
            <a:endParaRPr lang="en-US" sz="1000">
              <a:solidFill>
                <a:schemeClr val="tx1">
                  <a:lumMod val="65000"/>
                  <a:lumOff val="35000"/>
                </a:schemeClr>
              </a:solidFill>
              <a:latin typeface="3ds Condensed"/>
              <a:ea typeface="+mn-lt"/>
              <a:cs typeface="+mn-lt"/>
            </a:endParaRPr>
          </a:p>
          <a:p>
            <a:pPr marL="0" indent="0">
              <a:spcBef>
                <a:spcPts val="0"/>
              </a:spcBef>
              <a:spcAft>
                <a:spcPts val="1600"/>
              </a:spcAft>
              <a:buNone/>
            </a:pPr>
            <a:r>
              <a:rPr lang="en-US" sz="1000">
                <a:latin typeface="3ds"/>
                <a:ea typeface="+mn-lt"/>
                <a:cs typeface="+mn-lt"/>
                <a:sym typeface="Raleway"/>
              </a:rPr>
              <a:t>In the year 2022, the world consumed about 25,000 terawatt-hours of electrical energy, 60 % percent of which was generated by coal and gas. This shows that despite increasing awareness about green energy and heavy investments, renewable resources are yet to catch up with fossil fuels. With the depletion of these fossil fuels and the ever-increasing demands, we are eventually going to run out of coal and petroleum. Fossil fuels also cause huge carbon emissions as well, from their mining to their burning. To combat these problems, we need to switch to renewable energy quickly and widely. We need to tap into every possible place and form of these renewable energies.</a:t>
            </a:r>
            <a:endParaRPr lang="en-US" sz="1000">
              <a:latin typeface="3ds"/>
              <a:ea typeface="+mn-lt"/>
              <a:cs typeface="+mn-lt"/>
            </a:endParaRPr>
          </a:p>
          <a:p>
            <a:pPr marL="0" indent="0">
              <a:spcBef>
                <a:spcPts val="0"/>
              </a:spcBef>
              <a:spcAft>
                <a:spcPts val="1600"/>
              </a:spcAft>
              <a:buFont typeface="Arial" panose="020B0604020202020204" pitchFamily="34" charset="0"/>
              <a:buNone/>
            </a:pPr>
            <a:endParaRPr lang="en-GB" sz="1000" b="1">
              <a:solidFill>
                <a:schemeClr val="tx1">
                  <a:lumMod val="65000"/>
                  <a:lumOff val="35000"/>
                </a:schemeClr>
              </a:solidFill>
              <a:latin typeface="3ds" panose="02000503020000020004" pitchFamily="50" charset="0"/>
            </a:endParaRPr>
          </a:p>
        </p:txBody>
      </p:sp>
      <p:pic>
        <p:nvPicPr>
          <p:cNvPr id="3" name="Picture 2">
            <a:extLst>
              <a:ext uri="{FF2B5EF4-FFF2-40B4-BE49-F238E27FC236}">
                <a16:creationId xmlns:a16="http://schemas.microsoft.com/office/drawing/2014/main" id="{4FAF37A8-36A2-6504-E724-260758AF33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0655" y="624626"/>
            <a:ext cx="3412038" cy="2110229"/>
          </a:xfrm>
          <a:prstGeom prst="rect">
            <a:avLst/>
          </a:prstGeom>
        </p:spPr>
      </p:pic>
      <p:pic>
        <p:nvPicPr>
          <p:cNvPr id="4" name="Picture 3">
            <a:extLst>
              <a:ext uri="{FF2B5EF4-FFF2-40B4-BE49-F238E27FC236}">
                <a16:creationId xmlns:a16="http://schemas.microsoft.com/office/drawing/2014/main" id="{BE982B2C-D15B-90E9-A021-B16DA9FF7C2E}"/>
              </a:ext>
            </a:extLst>
          </p:cNvPr>
          <p:cNvPicPr>
            <a:picLocks noChangeAspect="1"/>
          </p:cNvPicPr>
          <p:nvPr/>
        </p:nvPicPr>
        <p:blipFill>
          <a:blip r:embed="rId4"/>
          <a:stretch>
            <a:fillRect/>
          </a:stretch>
        </p:blipFill>
        <p:spPr>
          <a:xfrm>
            <a:off x="5729347" y="2571749"/>
            <a:ext cx="3413345" cy="1968054"/>
          </a:xfrm>
          <a:prstGeom prst="rect">
            <a:avLst/>
          </a:prstGeom>
        </p:spPr>
      </p:pic>
    </p:spTree>
    <p:extLst>
      <p:ext uri="{BB962C8B-B14F-4D97-AF65-F5344CB8AC3E}">
        <p14:creationId xmlns:p14="http://schemas.microsoft.com/office/powerpoint/2010/main" val="374692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89;p16">
            <a:extLst>
              <a:ext uri="{FF2B5EF4-FFF2-40B4-BE49-F238E27FC236}">
                <a16:creationId xmlns:a16="http://schemas.microsoft.com/office/drawing/2014/main" id="{B41BEC1B-47CC-7D4D-9F1C-2B522AAA024E}"/>
              </a:ext>
            </a:extLst>
          </p:cNvPr>
          <p:cNvSpPr txBox="1">
            <a:spLocks noGrp="1"/>
          </p:cNvSpPr>
          <p:nvPr>
            <p:ph type="title" idx="4294967295"/>
          </p:nvPr>
        </p:nvSpPr>
        <p:spPr>
          <a:xfrm>
            <a:off x="45076" y="192470"/>
            <a:ext cx="3895859" cy="57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Problem Identified</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18" name="Google Shape;90;p16">
            <a:extLst>
              <a:ext uri="{FF2B5EF4-FFF2-40B4-BE49-F238E27FC236}">
                <a16:creationId xmlns:a16="http://schemas.microsoft.com/office/drawing/2014/main" id="{AA46EE2D-3022-FA45-9262-05E78539A6CD}"/>
              </a:ext>
            </a:extLst>
          </p:cNvPr>
          <p:cNvSpPr txBox="1">
            <a:spLocks/>
          </p:cNvSpPr>
          <p:nvPr/>
        </p:nvSpPr>
        <p:spPr>
          <a:xfrm>
            <a:off x="315300" y="1141058"/>
            <a:ext cx="4595636" cy="3077374"/>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879152">
              <a:lnSpc>
                <a:spcPct val="100000"/>
              </a:lnSpc>
              <a:spcBef>
                <a:spcPts val="0"/>
              </a:spcBef>
              <a:defRPr/>
            </a:pPr>
            <a:r>
              <a:rPr lang="en-US" sz="1000" b="1">
                <a:solidFill>
                  <a:schemeClr val="tx1">
                    <a:lumMod val="65000"/>
                    <a:lumOff val="35000"/>
                  </a:schemeClr>
                </a:solidFill>
                <a:latin typeface="3ds"/>
                <a:sym typeface="Raleway"/>
              </a:rPr>
              <a:t>Societal context: </a:t>
            </a:r>
            <a:r>
              <a:rPr lang="en-US" sz="1000">
                <a:solidFill>
                  <a:schemeClr val="tx1">
                    <a:lumMod val="65000"/>
                    <a:lumOff val="35000"/>
                  </a:schemeClr>
                </a:solidFill>
                <a:latin typeface="3ds"/>
                <a:sym typeface="Raleway"/>
              </a:rPr>
              <a:t>In the current social context, people are increasingly aware of the environmental impact of their energy consumption. There is a growing concern about climate change, pollution, and the depletion of natural resources, which has led to a heightened demand for sustainable and eco-friendly solutions.</a:t>
            </a:r>
            <a:r>
              <a:rPr lang="en-GB" sz="1200">
                <a:solidFill>
                  <a:schemeClr val="tx1">
                    <a:lumMod val="75000"/>
                    <a:lumOff val="25000"/>
                  </a:schemeClr>
                </a:solidFill>
                <a:latin typeface="3ds"/>
                <a:sym typeface="Raleway"/>
              </a:rPr>
              <a:t> </a:t>
            </a:r>
            <a:r>
              <a:rPr kumimoji="0" lang="en-US" sz="1000" b="0" u="none" strike="noStrike" kern="1200" cap="none" spc="0" normalizeH="0" baseline="0" noProof="0">
                <a:ln>
                  <a:noFill/>
                </a:ln>
                <a:solidFill>
                  <a:prstClr val="black">
                    <a:lumMod val="65000"/>
                    <a:lumOff val="35000"/>
                  </a:prstClr>
                </a:solidFill>
                <a:effectLst/>
                <a:uLnTx/>
                <a:uFillTx/>
                <a:latin typeface="3ds"/>
                <a:sym typeface="Raleway"/>
              </a:rPr>
              <a:t>As the global community becomes more aware of these issues, there is a growing societal expectation for innovative solutions that can mitigate the environmental impact while meeting energy demands. However, the transition to renewable energy is often seen as challenging, not only because of technological and economic barriers but also due to societal inertia and the need for widespread behavioral change. People are caught in a paradox where they desire cleaner energy but are constrained by existing infrastructure, financial limitations, and the uneven distribution of renewable resources.</a:t>
            </a:r>
            <a:endParaRPr lang="en-US" sz="1000" b="0" u="none" strike="noStrike" kern="1200" cap="none" spc="0" normalizeH="0" baseline="0" noProof="0">
              <a:ln>
                <a:noFill/>
              </a:ln>
              <a:solidFill>
                <a:prstClr val="black">
                  <a:lumMod val="65000"/>
                  <a:lumOff val="35000"/>
                </a:prstClr>
              </a:solidFill>
              <a:effectLst/>
              <a:uLnTx/>
              <a:uFillTx/>
              <a:latin typeface="3ds"/>
            </a:endParaRPr>
          </a:p>
          <a:p>
            <a:pPr marL="0" indent="0" defTabSz="879152">
              <a:lnSpc>
                <a:spcPct val="100000"/>
              </a:lnSpc>
              <a:spcBef>
                <a:spcPts val="0"/>
              </a:spcBef>
              <a:buNone/>
              <a:defRPr/>
            </a:pPr>
            <a:endParaRPr lang="en-US" sz="1000" b="0" u="none" strike="noStrike" kern="1200" cap="none" spc="0" normalizeH="0" baseline="0" noProof="0">
              <a:ln>
                <a:noFill/>
              </a:ln>
              <a:solidFill>
                <a:prstClr val="black">
                  <a:lumMod val="65000"/>
                  <a:lumOff val="35000"/>
                </a:prstClr>
              </a:solidFill>
              <a:effectLst/>
              <a:uLnTx/>
              <a:uFillTx/>
              <a:latin typeface="3ds" panose="02000503020000020004" pitchFamily="50" charset="0"/>
            </a:endParaRPr>
          </a:p>
          <a:p>
            <a:pPr defTabSz="879152">
              <a:lnSpc>
                <a:spcPct val="100000"/>
              </a:lnSpc>
              <a:spcBef>
                <a:spcPts val="0"/>
              </a:spcBef>
              <a:defRPr/>
            </a:pPr>
            <a:r>
              <a:rPr kumimoji="0" lang="en-GB" sz="1000" b="1" u="none" strike="noStrike" kern="1200" cap="none" spc="0" normalizeH="0" baseline="0" noProof="0">
                <a:ln>
                  <a:noFill/>
                </a:ln>
                <a:solidFill>
                  <a:prstClr val="black">
                    <a:lumMod val="65000"/>
                    <a:lumOff val="35000"/>
                  </a:prstClr>
                </a:solidFill>
                <a:effectLst/>
                <a:uLnTx/>
                <a:uFillTx/>
                <a:latin typeface="3ds"/>
                <a:sym typeface="Raleway"/>
              </a:rPr>
              <a:t>Existing Solutions:-</a:t>
            </a:r>
            <a:endParaRPr lang="en-GB" sz="1000" b="1" u="none" strike="noStrike" kern="1200" cap="none" spc="0" normalizeH="0" baseline="0" noProof="0">
              <a:ln>
                <a:noFill/>
              </a:ln>
              <a:solidFill>
                <a:prstClr val="black">
                  <a:lumMod val="65000"/>
                  <a:lumOff val="35000"/>
                </a:prstClr>
              </a:solidFill>
              <a:effectLst/>
              <a:uLnTx/>
              <a:uFillTx/>
              <a:latin typeface="3ds"/>
            </a:endParaRPr>
          </a:p>
          <a:p>
            <a:pPr marL="285750" indent="-285750" defTabSz="879152">
              <a:lnSpc>
                <a:spcPct val="100000"/>
              </a:lnSpc>
              <a:spcBef>
                <a:spcPts val="0"/>
              </a:spcBef>
              <a:buFont typeface="+mj-lt"/>
              <a:buAutoNum type="romanLcPeriod"/>
              <a:defRPr/>
            </a:pPr>
            <a:r>
              <a:rPr kumimoji="0" lang="en-GB" sz="1000" b="1" u="none" strike="noStrike" kern="1200" cap="none" spc="0" normalizeH="0" baseline="0" noProof="0">
                <a:ln>
                  <a:noFill/>
                </a:ln>
                <a:solidFill>
                  <a:prstClr val="black">
                    <a:lumMod val="65000"/>
                    <a:lumOff val="35000"/>
                  </a:prstClr>
                </a:solidFill>
                <a:effectLst/>
                <a:uLnTx/>
                <a:uFillTx/>
                <a:latin typeface="3ds"/>
                <a:sym typeface="Raleway"/>
              </a:rPr>
              <a:t>Distributed Energy Resources (DERs): </a:t>
            </a:r>
            <a:r>
              <a:rPr kumimoji="0" lang="en-US" sz="1000" u="none" strike="noStrike" kern="1200" cap="none" spc="0" normalizeH="0" baseline="0" noProof="0">
                <a:ln>
                  <a:noFill/>
                </a:ln>
                <a:solidFill>
                  <a:prstClr val="black">
                    <a:lumMod val="65000"/>
                    <a:lumOff val="35000"/>
                  </a:prstClr>
                </a:solidFill>
                <a:effectLst/>
                <a:uLnTx/>
                <a:uFillTx/>
                <a:latin typeface="3ds"/>
                <a:sym typeface="Raleway"/>
              </a:rPr>
              <a:t>Small-scale, decentralized energy production systems like rooftop solar panels, wind turbines, and microgrids allow for energy generation closer to the point of use, reducing transmission losses and dependence on large power plants.</a:t>
            </a:r>
            <a:endParaRPr lang="en-GB" sz="1000" u="none" strike="noStrike" kern="1200" cap="none" spc="0" normalizeH="0" baseline="0" noProof="0">
              <a:ln>
                <a:noFill/>
              </a:ln>
              <a:solidFill>
                <a:prstClr val="black">
                  <a:lumMod val="65000"/>
                  <a:lumOff val="35000"/>
                </a:prstClr>
              </a:solidFill>
              <a:effectLst/>
              <a:uLnTx/>
              <a:uFillTx/>
              <a:latin typeface="3ds"/>
            </a:endParaRPr>
          </a:p>
        </p:txBody>
      </p:sp>
      <p:sp>
        <p:nvSpPr>
          <p:cNvPr id="19" name="Google Shape;91;p16">
            <a:extLst>
              <a:ext uri="{FF2B5EF4-FFF2-40B4-BE49-F238E27FC236}">
                <a16:creationId xmlns:a16="http://schemas.microsoft.com/office/drawing/2014/main" id="{1696C44D-875F-FE4A-9B74-5C69BE942B23}"/>
              </a:ext>
            </a:extLst>
          </p:cNvPr>
          <p:cNvSpPr txBox="1">
            <a:spLocks/>
          </p:cNvSpPr>
          <p:nvPr/>
        </p:nvSpPr>
        <p:spPr>
          <a:xfrm>
            <a:off x="6554928" y="2162155"/>
            <a:ext cx="1767076" cy="57270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GB" sz="1000" b="1">
                <a:solidFill>
                  <a:srgbClr val="D9D9D9"/>
                </a:solidFill>
                <a:latin typeface="3ds" panose="02000503020000020004" pitchFamily="50" charset="0"/>
                <a:ea typeface="Raleway"/>
                <a:cs typeface="Raleway"/>
                <a:sym typeface="Raleway"/>
              </a:rPr>
              <a:t>Representative images of the problem you would like to solve</a:t>
            </a:r>
            <a:endParaRPr lang="en-GB" sz="1000">
              <a:solidFill>
                <a:srgbClr val="D9D9D9"/>
              </a:solidFill>
              <a:latin typeface="3ds" panose="02000503020000020004" pitchFamily="50" charset="0"/>
              <a:ea typeface="Raleway"/>
              <a:cs typeface="Raleway"/>
              <a:sym typeface="Raleway"/>
            </a:endParaRPr>
          </a:p>
        </p:txBody>
      </p:sp>
      <p:pic>
        <p:nvPicPr>
          <p:cNvPr id="2" name="Picture 1">
            <a:extLst>
              <a:ext uri="{FF2B5EF4-FFF2-40B4-BE49-F238E27FC236}">
                <a16:creationId xmlns:a16="http://schemas.microsoft.com/office/drawing/2014/main" id="{591C67F3-B6F5-0366-2E1F-25E7B42422BD}"/>
              </a:ext>
            </a:extLst>
          </p:cNvPr>
          <p:cNvPicPr>
            <a:picLocks noChangeAspect="1"/>
          </p:cNvPicPr>
          <p:nvPr/>
        </p:nvPicPr>
        <p:blipFill>
          <a:blip r:embed="rId3"/>
          <a:stretch>
            <a:fillRect/>
          </a:stretch>
        </p:blipFill>
        <p:spPr>
          <a:xfrm>
            <a:off x="5732932" y="1208049"/>
            <a:ext cx="3411068" cy="2480912"/>
          </a:xfrm>
          <a:prstGeom prst="rect">
            <a:avLst/>
          </a:prstGeom>
        </p:spPr>
      </p:pic>
    </p:spTree>
    <p:extLst>
      <p:ext uri="{BB962C8B-B14F-4D97-AF65-F5344CB8AC3E}">
        <p14:creationId xmlns:p14="http://schemas.microsoft.com/office/powerpoint/2010/main" val="1979063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88;p16">
            <a:extLst>
              <a:ext uri="{FF2B5EF4-FFF2-40B4-BE49-F238E27FC236}">
                <a16:creationId xmlns:a16="http://schemas.microsoft.com/office/drawing/2014/main" id="{97D81B53-D295-9A4E-AC5C-66F553A8F074}"/>
              </a:ext>
            </a:extLst>
          </p:cNvPr>
          <p:cNvSpPr/>
          <p:nvPr/>
        </p:nvSpPr>
        <p:spPr>
          <a:xfrm>
            <a:off x="5732932" y="624625"/>
            <a:ext cx="3411068" cy="3915178"/>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p16">
            <a:extLst>
              <a:ext uri="{FF2B5EF4-FFF2-40B4-BE49-F238E27FC236}">
                <a16:creationId xmlns:a16="http://schemas.microsoft.com/office/drawing/2014/main" id="{B41BEC1B-47CC-7D4D-9F1C-2B522AAA024E}"/>
              </a:ext>
            </a:extLst>
          </p:cNvPr>
          <p:cNvSpPr txBox="1">
            <a:spLocks noGrp="1"/>
          </p:cNvSpPr>
          <p:nvPr>
            <p:ph type="title" idx="4294967295"/>
          </p:nvPr>
        </p:nvSpPr>
        <p:spPr>
          <a:xfrm>
            <a:off x="45076" y="192470"/>
            <a:ext cx="3895859" cy="57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Problem Identified</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18" name="Google Shape;90;p16">
            <a:extLst>
              <a:ext uri="{FF2B5EF4-FFF2-40B4-BE49-F238E27FC236}">
                <a16:creationId xmlns:a16="http://schemas.microsoft.com/office/drawing/2014/main" id="{AA46EE2D-3022-FA45-9262-05E78539A6CD}"/>
              </a:ext>
            </a:extLst>
          </p:cNvPr>
          <p:cNvSpPr txBox="1">
            <a:spLocks/>
          </p:cNvSpPr>
          <p:nvPr/>
        </p:nvSpPr>
        <p:spPr>
          <a:xfrm>
            <a:off x="315300" y="1141058"/>
            <a:ext cx="4256700" cy="3077374"/>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defTabSz="879152">
              <a:lnSpc>
                <a:spcPct val="100000"/>
              </a:lnSpc>
              <a:spcBef>
                <a:spcPts val="0"/>
              </a:spcBef>
              <a:buFont typeface="+mj-lt"/>
              <a:buAutoNum type="romanLcPeriod" startAt="2"/>
              <a:defRPr/>
            </a:pPr>
            <a:r>
              <a:rPr kumimoji="0" lang="en-GB" sz="1000" b="1" u="none" strike="noStrike" kern="1200" cap="none" spc="0" normalizeH="0" baseline="0" noProof="0">
                <a:ln>
                  <a:noFill/>
                </a:ln>
                <a:solidFill>
                  <a:prstClr val="black">
                    <a:lumMod val="65000"/>
                    <a:lumOff val="35000"/>
                  </a:prstClr>
                </a:solidFill>
                <a:effectLst/>
                <a:uLnTx/>
                <a:uFillTx/>
                <a:latin typeface="3ds"/>
                <a:sym typeface="Raleway"/>
              </a:rPr>
              <a:t>Policy and Incentives: </a:t>
            </a:r>
            <a:r>
              <a:rPr kumimoji="0" lang="en-US" sz="1000" u="none" strike="noStrike" kern="1200" cap="none" spc="0" normalizeH="0" baseline="0" noProof="0">
                <a:ln>
                  <a:noFill/>
                </a:ln>
                <a:solidFill>
                  <a:prstClr val="black">
                    <a:lumMod val="65000"/>
                    <a:lumOff val="35000"/>
                  </a:prstClr>
                </a:solidFill>
                <a:effectLst/>
                <a:uLnTx/>
                <a:uFillTx/>
                <a:latin typeface="3ds"/>
                <a:sym typeface="Raleway"/>
              </a:rPr>
              <a:t>Government policies and incentives, such as feed-in tariffs, tax credits, and subsidies for renewable energy installations, help promote the adoption of clean energy technologies by making them more financially viable for individuals and businesses. For example, the Government of </a:t>
            </a:r>
            <a:r>
              <a:rPr lang="en-US" sz="1000">
                <a:solidFill>
                  <a:prstClr val="black">
                    <a:lumMod val="65000"/>
                    <a:lumOff val="35000"/>
                  </a:prstClr>
                </a:solidFill>
                <a:latin typeface="3ds"/>
                <a:sym typeface="Raleway"/>
              </a:rPr>
              <a:t>India has launched </a:t>
            </a:r>
            <a:r>
              <a:rPr lang="en-US" sz="1000">
                <a:solidFill>
                  <a:prstClr val="black">
                    <a:lumMod val="65000"/>
                    <a:lumOff val="35000"/>
                  </a:prstClr>
                </a:solidFill>
                <a:latin typeface="3ds"/>
                <a:sym typeface="Raleway"/>
                <a:hlinkClick r:id="rId3">
                  <a:extLst>
                    <a:ext uri="{A12FA001-AC4F-418D-AE19-62706E023703}">
                      <ahyp:hlinkClr xmlns:ahyp="http://schemas.microsoft.com/office/drawing/2018/hyperlinkcolor" val="tx"/>
                    </a:ext>
                  </a:extLst>
                </a:hlinkClick>
              </a:rPr>
              <a:t>Grid Connected Rooftop Solar Programme</a:t>
            </a:r>
            <a:r>
              <a:rPr lang="en-US" sz="1000">
                <a:solidFill>
                  <a:prstClr val="black">
                    <a:lumMod val="65000"/>
                    <a:lumOff val="35000"/>
                  </a:prstClr>
                </a:solidFill>
                <a:latin typeface="3ds"/>
                <a:sym typeface="Raleway"/>
              </a:rPr>
              <a:t> To achieve a cumulative installed capacity of 40,000 MW from Grid Connected Rooftop Solar (RTS) projects.</a:t>
            </a:r>
            <a:endParaRPr lang="en-US" sz="1000" u="none" strike="noStrike" kern="1200" cap="none" spc="0" normalizeH="0" baseline="0" noProof="0">
              <a:ln>
                <a:noFill/>
              </a:ln>
              <a:solidFill>
                <a:prstClr val="black">
                  <a:lumMod val="65000"/>
                  <a:lumOff val="35000"/>
                </a:prstClr>
              </a:solidFill>
              <a:effectLst/>
              <a:uLnTx/>
              <a:uFillTx/>
              <a:latin typeface="3ds"/>
            </a:endParaRPr>
          </a:p>
          <a:p>
            <a:pPr marL="285750" indent="-285750" defTabSz="879152">
              <a:lnSpc>
                <a:spcPct val="100000"/>
              </a:lnSpc>
              <a:spcBef>
                <a:spcPts val="0"/>
              </a:spcBef>
              <a:buFont typeface="+mj-lt"/>
              <a:buAutoNum type="romanLcPeriod" startAt="2"/>
              <a:defRPr/>
            </a:pPr>
            <a:r>
              <a:rPr kumimoji="0" lang="en-US" sz="1000" b="1" u="none" strike="noStrike" kern="1200" cap="none" spc="0" normalizeH="0" baseline="0" noProof="0">
                <a:ln>
                  <a:noFill/>
                </a:ln>
                <a:solidFill>
                  <a:prstClr val="black">
                    <a:lumMod val="65000"/>
                    <a:lumOff val="35000"/>
                  </a:prstClr>
                </a:solidFill>
                <a:effectLst/>
                <a:uLnTx/>
                <a:uFillTx/>
                <a:latin typeface="3ds"/>
                <a:sym typeface="Raleway"/>
              </a:rPr>
              <a:t>Geothermal and Ocean Energy:</a:t>
            </a:r>
            <a:r>
              <a:rPr lang="en-US" sz="1000" b="1">
                <a:solidFill>
                  <a:prstClr val="black">
                    <a:lumMod val="65000"/>
                    <a:lumOff val="35000"/>
                  </a:prstClr>
                </a:solidFill>
                <a:latin typeface="3ds"/>
                <a:sym typeface="Raleway"/>
              </a:rPr>
              <a:t> </a:t>
            </a:r>
            <a:r>
              <a:rPr lang="en-US" sz="1000">
                <a:solidFill>
                  <a:prstClr val="black">
                    <a:lumMod val="65000"/>
                    <a:lumOff val="35000"/>
                  </a:prstClr>
                </a:solidFill>
                <a:latin typeface="3ds"/>
                <a:sym typeface="Raleway"/>
              </a:rPr>
              <a:t>While still underutilized, geothermal and ocean energy offer renewable energy alternatives that are less dependent on geographical conditions like solar and wind. These sources can provide more consistent energy generation in suitable locations.</a:t>
            </a:r>
            <a:endParaRPr lang="en-US" sz="1000" u="none" strike="noStrike" kern="1200" cap="none" spc="0" normalizeH="0" baseline="0" noProof="0">
              <a:ln>
                <a:noFill/>
              </a:ln>
              <a:solidFill>
                <a:prstClr val="black">
                  <a:lumMod val="65000"/>
                  <a:lumOff val="35000"/>
                </a:prstClr>
              </a:solidFill>
              <a:effectLst/>
              <a:uLnTx/>
              <a:uFillTx/>
              <a:latin typeface="3ds"/>
            </a:endParaRPr>
          </a:p>
          <a:p>
            <a:pPr marL="285750" indent="-285750" defTabSz="879152">
              <a:lnSpc>
                <a:spcPct val="100000"/>
              </a:lnSpc>
              <a:spcBef>
                <a:spcPts val="0"/>
              </a:spcBef>
              <a:buFont typeface="+mj-lt"/>
              <a:buAutoNum type="romanLcPeriod" startAt="2"/>
              <a:defRPr/>
            </a:pPr>
            <a:endParaRPr lang="en-GB" sz="1000" b="1" u="none" strike="noStrike" kern="1200" cap="none" spc="0" normalizeH="0" baseline="0" noProof="0">
              <a:ln>
                <a:noFill/>
              </a:ln>
              <a:solidFill>
                <a:prstClr val="black">
                  <a:lumMod val="65000"/>
                  <a:lumOff val="35000"/>
                </a:prstClr>
              </a:solidFill>
              <a:effectLst/>
              <a:uLnTx/>
              <a:uFillTx/>
              <a:latin typeface="3ds" panose="02000503020000020004" pitchFamily="50" charset="0"/>
            </a:endParaRPr>
          </a:p>
        </p:txBody>
      </p:sp>
      <p:sp>
        <p:nvSpPr>
          <p:cNvPr id="19" name="Google Shape;91;p16">
            <a:extLst>
              <a:ext uri="{FF2B5EF4-FFF2-40B4-BE49-F238E27FC236}">
                <a16:creationId xmlns:a16="http://schemas.microsoft.com/office/drawing/2014/main" id="{1696C44D-875F-FE4A-9B74-5C69BE942B23}"/>
              </a:ext>
            </a:extLst>
          </p:cNvPr>
          <p:cNvSpPr txBox="1">
            <a:spLocks/>
          </p:cNvSpPr>
          <p:nvPr/>
        </p:nvSpPr>
        <p:spPr>
          <a:xfrm>
            <a:off x="6554928" y="2162155"/>
            <a:ext cx="1767076" cy="57270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GB" sz="1000" b="1">
                <a:solidFill>
                  <a:srgbClr val="D9D9D9"/>
                </a:solidFill>
                <a:latin typeface="3ds" panose="02000503020000020004" pitchFamily="50" charset="0"/>
                <a:ea typeface="Raleway"/>
                <a:cs typeface="Raleway"/>
                <a:sym typeface="Raleway"/>
              </a:rPr>
              <a:t>Representative images of the problem you would like to solve</a:t>
            </a:r>
            <a:endParaRPr lang="en-GB" sz="1000">
              <a:solidFill>
                <a:srgbClr val="D9D9D9"/>
              </a:solidFill>
              <a:latin typeface="3ds" panose="02000503020000020004" pitchFamily="50" charset="0"/>
              <a:ea typeface="Raleway"/>
              <a:cs typeface="Raleway"/>
              <a:sym typeface="Raleway"/>
            </a:endParaRPr>
          </a:p>
        </p:txBody>
      </p:sp>
      <p:pic>
        <p:nvPicPr>
          <p:cNvPr id="3" name="Picture 2">
            <a:extLst>
              <a:ext uri="{FF2B5EF4-FFF2-40B4-BE49-F238E27FC236}">
                <a16:creationId xmlns:a16="http://schemas.microsoft.com/office/drawing/2014/main" id="{E639E79F-4A34-A604-4AE9-8CBB288BF422}"/>
              </a:ext>
            </a:extLst>
          </p:cNvPr>
          <p:cNvPicPr>
            <a:picLocks noChangeAspect="1"/>
          </p:cNvPicPr>
          <p:nvPr/>
        </p:nvPicPr>
        <p:blipFill>
          <a:blip r:embed="rId4"/>
          <a:stretch>
            <a:fillRect/>
          </a:stretch>
        </p:blipFill>
        <p:spPr>
          <a:xfrm>
            <a:off x="5729828" y="2438400"/>
            <a:ext cx="3414172" cy="2101403"/>
          </a:xfrm>
          <a:prstGeom prst="rect">
            <a:avLst/>
          </a:prstGeom>
        </p:spPr>
      </p:pic>
      <p:pic>
        <p:nvPicPr>
          <p:cNvPr id="4" name="Picture 3">
            <a:extLst>
              <a:ext uri="{FF2B5EF4-FFF2-40B4-BE49-F238E27FC236}">
                <a16:creationId xmlns:a16="http://schemas.microsoft.com/office/drawing/2014/main" id="{4F37DF3F-F298-DD54-C506-3F92DFD02395}"/>
              </a:ext>
            </a:extLst>
          </p:cNvPr>
          <p:cNvPicPr>
            <a:picLocks noChangeAspect="1"/>
          </p:cNvPicPr>
          <p:nvPr/>
        </p:nvPicPr>
        <p:blipFill>
          <a:blip r:embed="rId5"/>
          <a:stretch>
            <a:fillRect/>
          </a:stretch>
        </p:blipFill>
        <p:spPr>
          <a:xfrm>
            <a:off x="5729828" y="624625"/>
            <a:ext cx="3414172" cy="1813775"/>
          </a:xfrm>
          <a:prstGeom prst="rect">
            <a:avLst/>
          </a:prstGeom>
        </p:spPr>
      </p:pic>
    </p:spTree>
    <p:extLst>
      <p:ext uri="{BB962C8B-B14F-4D97-AF65-F5344CB8AC3E}">
        <p14:creationId xmlns:p14="http://schemas.microsoft.com/office/powerpoint/2010/main" val="331234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51515" y="253284"/>
            <a:ext cx="8521700" cy="573088"/>
          </a:xfrm>
          <a:prstGeom prst="rect">
            <a:avLst/>
          </a:prstGeom>
        </p:spPr>
        <p:txBody>
          <a:bodyPr spcFirstLastPara="1" wrap="square" lIns="91425" tIns="91425" rIns="91425" bIns="91425" anchor="t" anchorCtr="0">
            <a:noAutofit/>
          </a:bodyPr>
          <a:lstStyle/>
          <a:p>
            <a:pPr>
              <a:spcBef>
                <a:spcPts val="0"/>
              </a:spcBef>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Significance</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311099" y="1115121"/>
            <a:ext cx="4769615" cy="3092605"/>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200" b="1">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WHY IS IT AN URGENT PROBLEM?</a:t>
            </a:r>
          </a:p>
          <a:p>
            <a:pPr marL="0" indent="0">
              <a:spcBef>
                <a:spcPts val="0"/>
              </a:spcBef>
              <a:buNone/>
            </a:pPr>
            <a:r>
              <a:rPr lang="en-US" sz="1000">
                <a:latin typeface="3ds" panose="02000503020000020004"/>
                <a:ea typeface="+mn-lt"/>
                <a:cs typeface="+mn-lt"/>
              </a:rPr>
              <a:t>The issue of limited and inefficient renewable energy generation, especially in areas with geographical constraints, is urgent due to several pressing factors like severe impact of fossil fuels on climate change which is evidenced by severe weather events, rising sea level, biodiversity loss along with rapid depletion of finite resources and health risks from the pollution. These led to a major call for transition to renewable energy sources.</a:t>
            </a:r>
          </a:p>
          <a:p>
            <a:pPr>
              <a:spcBef>
                <a:spcPts val="0"/>
              </a:spcBef>
            </a:pPr>
            <a:endParaRPr lang="en-GB" sz="1000" i="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200" b="1" i="1">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Importance of Solving the Problem:</a:t>
            </a:r>
            <a:endParaRPr lang="en-US" sz="1200" b="1" i="1">
              <a:solidFill>
                <a:schemeClr val="tx1">
                  <a:lumMod val="65000"/>
                  <a:lumOff val="35000"/>
                </a:schemeClr>
              </a:solidFill>
              <a:latin typeface="3ds"/>
              <a:ea typeface="Helvetica Neue" panose="02000503000000020004" pitchFamily="2" charset="0"/>
              <a:cs typeface="Helvetica Neue" panose="02000503000000020004" pitchFamily="2" charset="0"/>
            </a:endParaRPr>
          </a:p>
          <a:p>
            <a:pPr>
              <a:spcBef>
                <a:spcPts val="0"/>
              </a:spcBef>
            </a:pPr>
            <a:r>
              <a:rPr lang="en-US" sz="1000" b="1" i="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Environmental Protection: </a:t>
            </a:r>
            <a:r>
              <a:rPr lang="en-US" sz="1000" i="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Transitioning to renewable energy helps reduce carbon emissions, combat climate change, and protect ecosystems. This action is critical for the health of the planet and the preservation of natural habitats.</a:t>
            </a:r>
          </a:p>
          <a:p>
            <a:pPr>
              <a:spcBef>
                <a:spcPts val="0"/>
              </a:spcBef>
            </a:pPr>
            <a:r>
              <a:rPr lang="en-US" sz="1000" b="1" i="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Sustainable Resource Use: </a:t>
            </a:r>
            <a:r>
              <a:rPr lang="en-US" sz="1000" i="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Renewable energy sources are abundant and replenishable, ensuring that future generations have access to clean energy without depleting the planet's resources. This promotes long-term sustainability and energy security.</a:t>
            </a:r>
          </a:p>
          <a:p>
            <a:pPr>
              <a:spcBef>
                <a:spcPts val="0"/>
              </a:spcBef>
            </a:pPr>
            <a:r>
              <a:rPr lang="en-US" sz="1000" b="1" i="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Economic Benefits: </a:t>
            </a:r>
            <a:r>
              <a:rPr lang="en-US" sz="1000" i="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Investing in renewable energy can stimulate economic growth by creating new industries and jobs. It also leads to cost savings by reducing dependence on imported fossil fuels and minimizing environmental damage costs.</a:t>
            </a:r>
          </a:p>
          <a:p>
            <a:pPr>
              <a:spcBef>
                <a:spcPts val="0"/>
              </a:spcBef>
            </a:pPr>
            <a:r>
              <a:rPr lang="en-US" sz="1000" b="1" i="1">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Public Health Improvement:</a:t>
            </a:r>
            <a:r>
              <a:rPr lang="en-US" sz="1000" i="1">
                <a:solidFill>
                  <a:schemeClr val="tx1">
                    <a:lumMod val="65000"/>
                    <a:lumOff val="35000"/>
                  </a:schemeClr>
                </a:solidFill>
                <a:latin typeface="3ds"/>
                <a:ea typeface="Helvetica Neue" panose="02000503000000020004" pitchFamily="2" charset="0"/>
                <a:cs typeface="Helvetica Neue" panose="02000503000000020004" pitchFamily="2" charset="0"/>
                <a:sym typeface="Raleway"/>
              </a:rPr>
              <a:t> Reducing pollution from conventional energy sources improves air quality and public health, leading to healthier living conditions and a higher quality of life for communities.</a:t>
            </a:r>
            <a:endParaRPr lang="en-US" sz="1000" i="1">
              <a:solidFill>
                <a:schemeClr val="tx1">
                  <a:lumMod val="65000"/>
                  <a:lumOff val="35000"/>
                </a:schemeClr>
              </a:solidFill>
              <a:latin typeface="3ds"/>
              <a:ea typeface="Helvetica Neue" panose="02000503000000020004" pitchFamily="2" charset="0"/>
              <a:cs typeface="Helvetica Neue" panose="02000503000000020004" pitchFamily="2" charset="0"/>
            </a:endParaRPr>
          </a:p>
        </p:txBody>
      </p:sp>
      <p:pic>
        <p:nvPicPr>
          <p:cNvPr id="2" name="Picture 1" descr="A person holding a watering can next to a light bulb&#10;&#10;Description automatically generated">
            <a:extLst>
              <a:ext uri="{FF2B5EF4-FFF2-40B4-BE49-F238E27FC236}">
                <a16:creationId xmlns:a16="http://schemas.microsoft.com/office/drawing/2014/main" id="{BE389894-CB40-CDDE-F0E7-6FCE0D537E1A}"/>
              </a:ext>
            </a:extLst>
          </p:cNvPr>
          <p:cNvPicPr>
            <a:picLocks noChangeAspect="1"/>
          </p:cNvPicPr>
          <p:nvPr/>
        </p:nvPicPr>
        <p:blipFill>
          <a:blip r:embed="rId3"/>
          <a:stretch>
            <a:fillRect/>
          </a:stretch>
        </p:blipFill>
        <p:spPr>
          <a:xfrm>
            <a:off x="5508555" y="1117738"/>
            <a:ext cx="3146149" cy="2767219"/>
          </a:xfrm>
          <a:prstGeom prst="rect">
            <a:avLst/>
          </a:prstGeom>
        </p:spPr>
      </p:pic>
    </p:spTree>
    <p:extLst>
      <p:ext uri="{BB962C8B-B14F-4D97-AF65-F5344CB8AC3E}">
        <p14:creationId xmlns:p14="http://schemas.microsoft.com/office/powerpoint/2010/main" val="1192436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51515" y="253284"/>
            <a:ext cx="8521700" cy="573088"/>
          </a:xfrm>
          <a:prstGeom prst="rect">
            <a:avLst/>
          </a:prstGeom>
        </p:spPr>
        <p:txBody>
          <a:bodyPr spcFirstLastPara="1" wrap="square" lIns="91425" tIns="91425" rIns="91425" bIns="91425" anchor="t" anchorCtr="0">
            <a:noAutofit/>
          </a:bodyPr>
          <a:lstStyle/>
          <a:p>
            <a:pPr>
              <a:spcBef>
                <a:spcPts val="0"/>
              </a:spcBef>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Significance</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311099" y="1501140"/>
            <a:ext cx="4769615" cy="2706586"/>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pPr>
            <a:endParaRPr lang="en-GB" sz="1000" i="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200" b="1" i="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Societal Benefits:</a:t>
            </a:r>
          </a:p>
          <a:p>
            <a:pPr>
              <a:spcBef>
                <a:spcPts val="0"/>
              </a:spcBef>
            </a:pPr>
            <a:r>
              <a:rPr lang="en-US" sz="1000" b="1" i="1">
                <a:solidFill>
                  <a:schemeClr val="tx1">
                    <a:lumMod val="65000"/>
                    <a:lumOff val="35000"/>
                  </a:schemeClr>
                </a:solidFill>
                <a:latin typeface="3ds" panose="02000503020000020004"/>
                <a:ea typeface="Helvetica Neue" panose="02000503000000020004" pitchFamily="2" charset="0"/>
                <a:cs typeface="Helvetica Neue" panose="02000503000000020004" pitchFamily="2" charset="0"/>
                <a:sym typeface="Raleway"/>
              </a:rPr>
              <a:t>Emotional Impact: </a:t>
            </a:r>
            <a:r>
              <a:rPr lang="en-US" sz="1000" i="1">
                <a:solidFill>
                  <a:schemeClr val="tx1">
                    <a:lumMod val="65000"/>
                    <a:lumOff val="35000"/>
                  </a:schemeClr>
                </a:solidFill>
                <a:latin typeface="3ds" panose="02000503020000020004"/>
                <a:ea typeface="Helvetica Neue" panose="02000503000000020004" pitchFamily="2" charset="0"/>
                <a:cs typeface="Helvetica Neue" panose="02000503000000020004" pitchFamily="2" charset="0"/>
                <a:sym typeface="Raleway"/>
              </a:rPr>
              <a:t>Addressing environmental and health concerns fosters a sense of security and well-being among communities, knowing they are contributing to a cleaner, healthier future.</a:t>
            </a:r>
          </a:p>
          <a:p>
            <a:pPr>
              <a:spcBef>
                <a:spcPts val="0"/>
              </a:spcBef>
            </a:pPr>
            <a:r>
              <a:rPr lang="en-US" sz="1000" b="1" i="1">
                <a:solidFill>
                  <a:schemeClr val="tx1">
                    <a:lumMod val="65000"/>
                    <a:lumOff val="35000"/>
                  </a:schemeClr>
                </a:solidFill>
                <a:latin typeface="3ds" panose="02000503020000020004"/>
                <a:ea typeface="Helvetica Neue" panose="02000503000000020004" pitchFamily="2" charset="0"/>
                <a:cs typeface="Helvetica Neue" panose="02000503000000020004" pitchFamily="2" charset="0"/>
                <a:sym typeface="Raleway"/>
              </a:rPr>
              <a:t>Financial Impact: </a:t>
            </a:r>
            <a:r>
              <a:rPr lang="en-US" sz="1000" i="1">
                <a:solidFill>
                  <a:schemeClr val="tx1">
                    <a:lumMod val="65000"/>
                    <a:lumOff val="35000"/>
                  </a:schemeClr>
                </a:solidFill>
                <a:latin typeface="3ds" panose="02000503020000020004"/>
                <a:ea typeface="Helvetica Neue" panose="02000503000000020004" pitchFamily="2" charset="0"/>
                <a:cs typeface="Helvetica Neue" panose="02000503000000020004" pitchFamily="2" charset="0"/>
                <a:sym typeface="Raleway"/>
              </a:rPr>
              <a:t>Transitioning to renewable energy can lead to substantial economic savings over time, reduce energy costs, and create new job opportunities in the green energy sector. Decentralization of energy generation will significantly reduce transmission costs and promote sustainable development.</a:t>
            </a:r>
          </a:p>
          <a:p>
            <a:pPr>
              <a:spcBef>
                <a:spcPts val="0"/>
              </a:spcBef>
            </a:pPr>
            <a:r>
              <a:rPr lang="en-US" sz="1000" b="1" i="1">
                <a:solidFill>
                  <a:schemeClr val="tx1">
                    <a:lumMod val="65000"/>
                    <a:lumOff val="35000"/>
                  </a:schemeClr>
                </a:solidFill>
                <a:latin typeface="3ds" panose="02000503020000020004"/>
                <a:ea typeface="Helvetica Neue" panose="02000503000000020004" pitchFamily="2" charset="0"/>
                <a:cs typeface="Helvetica Neue" panose="02000503000000020004" pitchFamily="2" charset="0"/>
                <a:sym typeface="Raleway"/>
              </a:rPr>
              <a:t>Social Impact: </a:t>
            </a:r>
            <a:r>
              <a:rPr lang="en-US" sz="1000" i="1">
                <a:solidFill>
                  <a:schemeClr val="tx1">
                    <a:lumMod val="65000"/>
                    <a:lumOff val="35000"/>
                  </a:schemeClr>
                </a:solidFill>
                <a:latin typeface="3ds" panose="02000503020000020004"/>
                <a:ea typeface="Helvetica Neue" panose="02000503000000020004" pitchFamily="2" charset="0"/>
                <a:cs typeface="Helvetica Neue" panose="02000503000000020004" pitchFamily="2" charset="0"/>
                <a:sym typeface="Raleway"/>
              </a:rPr>
              <a:t>By implementing innovative renewable energy solutions that eradicate geographical constraints, we can promote equality in energy and access for remote areas, support social development, and ensure a fair transition to a sustainable energy future for all communities. </a:t>
            </a:r>
          </a:p>
          <a:p>
            <a:pPr>
              <a:spcBef>
                <a:spcPts val="0"/>
              </a:spcBef>
            </a:pPr>
            <a:endParaRPr lang="en-US" sz="1000" i="1">
              <a:solidFill>
                <a:schemeClr val="tx1">
                  <a:lumMod val="65000"/>
                  <a:lumOff val="35000"/>
                </a:schemeClr>
              </a:solidFill>
              <a:latin typeface="3ds" panose="02000503020000020004"/>
              <a:ea typeface="Helvetica Neue" panose="02000503000000020004" pitchFamily="2" charset="0"/>
              <a:cs typeface="Helvetica Neue" panose="02000503000000020004" pitchFamily="2" charset="0"/>
              <a:sym typeface="Raleway"/>
            </a:endParaRPr>
          </a:p>
          <a:p>
            <a:pPr>
              <a:spcBef>
                <a:spcPts val="0"/>
              </a:spcBef>
            </a:pPr>
            <a:endParaRPr lang="en-GB" sz="1000" i="1">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sym typeface="Raleway"/>
            </a:endParaRPr>
          </a:p>
        </p:txBody>
      </p:sp>
      <p:pic>
        <p:nvPicPr>
          <p:cNvPr id="5" name="Picture 4" descr="A person holding a watering can next to a light bulb&#10;&#10;Description automatically generated">
            <a:extLst>
              <a:ext uri="{FF2B5EF4-FFF2-40B4-BE49-F238E27FC236}">
                <a16:creationId xmlns:a16="http://schemas.microsoft.com/office/drawing/2014/main" id="{A6281502-F7CB-F719-4DA4-D524D3218C7E}"/>
              </a:ext>
            </a:extLst>
          </p:cNvPr>
          <p:cNvPicPr>
            <a:picLocks noChangeAspect="1"/>
          </p:cNvPicPr>
          <p:nvPr/>
        </p:nvPicPr>
        <p:blipFill>
          <a:blip r:embed="rId3"/>
          <a:stretch>
            <a:fillRect/>
          </a:stretch>
        </p:blipFill>
        <p:spPr>
          <a:xfrm>
            <a:off x="5508555" y="1117738"/>
            <a:ext cx="3146149" cy="2767219"/>
          </a:xfrm>
          <a:prstGeom prst="rect">
            <a:avLst/>
          </a:prstGeom>
        </p:spPr>
      </p:pic>
    </p:spTree>
    <p:extLst>
      <p:ext uri="{BB962C8B-B14F-4D97-AF65-F5344CB8AC3E}">
        <p14:creationId xmlns:p14="http://schemas.microsoft.com/office/powerpoint/2010/main" val="210808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0" y="1056"/>
            <a:ext cx="8521700" cy="8546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Research findings</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3640" y="224314"/>
            <a:ext cx="8909030" cy="176280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endParaRPr lang="en-GB" sz="1100">
              <a:solidFill>
                <a:schemeClr val="tx1">
                  <a:lumMod val="65000"/>
                  <a:lumOff val="35000"/>
                </a:schemeClr>
              </a:solidFill>
              <a:latin typeface="3ds"/>
            </a:endParaRPr>
          </a:p>
          <a:p>
            <a:pPr>
              <a:buNone/>
            </a:pPr>
            <a:r>
              <a:rPr lang="en-GB" sz="1100" dirty="0">
                <a:solidFill>
                  <a:schemeClr val="tx1">
                    <a:lumMod val="65000"/>
                    <a:lumOff val="35000"/>
                  </a:schemeClr>
                </a:solidFill>
                <a:latin typeface="3ds"/>
                <a:ea typeface="+mn-lt"/>
                <a:cs typeface="+mn-lt"/>
              </a:rPr>
              <a:t>1. Helical </a:t>
            </a:r>
            <a:r>
              <a:rPr lang="en-GB" sz="1100" err="1">
                <a:solidFill>
                  <a:schemeClr val="tx1">
                    <a:lumMod val="65000"/>
                    <a:lumOff val="35000"/>
                  </a:schemeClr>
                </a:solidFill>
                <a:latin typeface="3ds"/>
                <a:ea typeface="+mn-lt"/>
                <a:cs typeface="+mn-lt"/>
              </a:rPr>
              <a:t>Savonius</a:t>
            </a:r>
            <a:r>
              <a:rPr lang="en-GB" sz="1100" dirty="0">
                <a:solidFill>
                  <a:schemeClr val="tx1">
                    <a:lumMod val="65000"/>
                    <a:lumOff val="35000"/>
                  </a:schemeClr>
                </a:solidFill>
                <a:latin typeface="3ds"/>
                <a:ea typeface="+mn-lt"/>
                <a:cs typeface="+mn-lt"/>
              </a:rPr>
              <a:t> Rotor vs. Two-Stage </a:t>
            </a:r>
            <a:r>
              <a:rPr lang="en-GB" sz="1100" err="1">
                <a:solidFill>
                  <a:schemeClr val="tx1">
                    <a:lumMod val="65000"/>
                    <a:lumOff val="35000"/>
                  </a:schemeClr>
                </a:solidFill>
                <a:latin typeface="3ds"/>
                <a:ea typeface="+mn-lt"/>
                <a:cs typeface="+mn-lt"/>
              </a:rPr>
              <a:t>Savonius</a:t>
            </a:r>
            <a:r>
              <a:rPr lang="en-GB" sz="1100" dirty="0">
                <a:solidFill>
                  <a:schemeClr val="tx1">
                    <a:lumMod val="65000"/>
                    <a:lumOff val="35000"/>
                  </a:schemeClr>
                </a:solidFill>
                <a:latin typeface="3ds"/>
                <a:ea typeface="+mn-lt"/>
                <a:cs typeface="+mn-lt"/>
              </a:rPr>
              <a:t> Rotor:</a:t>
            </a:r>
            <a:endParaRPr lang="en-GB" sz="1100">
              <a:solidFill>
                <a:schemeClr val="tx1">
                  <a:lumMod val="65000"/>
                  <a:lumOff val="35000"/>
                </a:schemeClr>
              </a:solidFill>
              <a:latin typeface="3ds"/>
            </a:endParaRPr>
          </a:p>
          <a:p>
            <a:pPr>
              <a:buNone/>
            </a:pPr>
            <a:r>
              <a:rPr lang="en-GB" sz="1100" dirty="0">
                <a:solidFill>
                  <a:schemeClr val="tx1">
                    <a:lumMod val="65000"/>
                    <a:lumOff val="35000"/>
                  </a:schemeClr>
                </a:solidFill>
                <a:latin typeface="3ds"/>
                <a:ea typeface="+mn-lt"/>
                <a:cs typeface="+mn-lt"/>
              </a:rPr>
              <a:t>   - The study compared the aerodynamic performance of a helical </a:t>
            </a:r>
            <a:r>
              <a:rPr lang="en-GB" sz="1100" dirty="0" err="1">
                <a:solidFill>
                  <a:schemeClr val="tx1">
                    <a:lumMod val="65000"/>
                    <a:lumOff val="35000"/>
                  </a:schemeClr>
                </a:solidFill>
                <a:latin typeface="3ds"/>
                <a:ea typeface="+mn-lt"/>
                <a:cs typeface="+mn-lt"/>
              </a:rPr>
              <a:t>Savonius</a:t>
            </a:r>
            <a:r>
              <a:rPr lang="en-GB" sz="1100" dirty="0">
                <a:solidFill>
                  <a:schemeClr val="tx1">
                    <a:lumMod val="65000"/>
                    <a:lumOff val="35000"/>
                  </a:schemeClr>
                </a:solidFill>
                <a:latin typeface="3ds"/>
                <a:ea typeface="+mn-lt"/>
                <a:cs typeface="+mn-lt"/>
              </a:rPr>
              <a:t> rotor with twisted blades to a two-stage </a:t>
            </a:r>
            <a:r>
              <a:rPr lang="en-GB" sz="1100" dirty="0" err="1">
                <a:solidFill>
                  <a:schemeClr val="tx1">
                    <a:lumMod val="65000"/>
                    <a:lumOff val="35000"/>
                  </a:schemeClr>
                </a:solidFill>
                <a:latin typeface="3ds"/>
                <a:ea typeface="+mn-lt"/>
                <a:cs typeface="+mn-lt"/>
              </a:rPr>
              <a:t>Savonius</a:t>
            </a:r>
            <a:r>
              <a:rPr lang="en-GB" sz="1100" dirty="0">
                <a:solidFill>
                  <a:schemeClr val="tx1">
                    <a:lumMod val="65000"/>
                    <a:lumOff val="35000"/>
                  </a:schemeClr>
                </a:solidFill>
                <a:latin typeface="3ds"/>
                <a:ea typeface="+mn-lt"/>
                <a:cs typeface="+mn-lt"/>
              </a:rPr>
              <a:t> rotor with conventional "S" shaped blades</a:t>
            </a:r>
            <a:r>
              <a:rPr lang="en-GB" sz="1100">
                <a:solidFill>
                  <a:schemeClr val="tx1">
                    <a:lumMod val="65000"/>
                    <a:lumOff val="35000"/>
                  </a:schemeClr>
                </a:solidFill>
                <a:latin typeface="3ds"/>
                <a:ea typeface="+mn-lt"/>
                <a:cs typeface="+mn-lt"/>
              </a:rPr>
              <a:t>.[1]</a:t>
            </a:r>
            <a:endParaRPr lang="en-GB" sz="1100" dirty="0">
              <a:solidFill>
                <a:schemeClr val="tx1">
                  <a:lumMod val="65000"/>
                  <a:lumOff val="35000"/>
                </a:schemeClr>
              </a:solidFill>
              <a:latin typeface="3ds"/>
            </a:endParaRPr>
          </a:p>
          <a:p>
            <a:pPr>
              <a:buNone/>
            </a:pPr>
            <a:r>
              <a:rPr lang="en-GB" sz="1100" dirty="0">
                <a:solidFill>
                  <a:schemeClr val="tx1">
                    <a:lumMod val="65000"/>
                    <a:lumOff val="35000"/>
                  </a:schemeClr>
                </a:solidFill>
                <a:latin typeface="3ds"/>
                <a:ea typeface="+mn-lt"/>
                <a:cs typeface="+mn-lt"/>
              </a:rPr>
              <a:t>   - The helical </a:t>
            </a:r>
            <a:r>
              <a:rPr lang="en-GB" sz="1100" dirty="0" err="1">
                <a:solidFill>
                  <a:schemeClr val="tx1">
                    <a:lumMod val="65000"/>
                    <a:lumOff val="35000"/>
                  </a:schemeClr>
                </a:solidFill>
                <a:latin typeface="3ds"/>
                <a:ea typeface="+mn-lt"/>
                <a:cs typeface="+mn-lt"/>
              </a:rPr>
              <a:t>Savonius</a:t>
            </a:r>
            <a:r>
              <a:rPr lang="en-GB" sz="1100" dirty="0">
                <a:solidFill>
                  <a:schemeClr val="tx1">
                    <a:lumMod val="65000"/>
                    <a:lumOff val="35000"/>
                  </a:schemeClr>
                </a:solidFill>
                <a:latin typeface="3ds"/>
                <a:ea typeface="+mn-lt"/>
                <a:cs typeface="+mn-lt"/>
              </a:rPr>
              <a:t> turbine demonstrated more stable torque generation and less oscillation in performance, resulting in a higher overall power coefficient, making it ideal for consistent energy production in low wind-speed environments</a:t>
            </a:r>
            <a:r>
              <a:rPr lang="en-GB" sz="1100">
                <a:solidFill>
                  <a:schemeClr val="tx1">
                    <a:lumMod val="65000"/>
                    <a:lumOff val="35000"/>
                  </a:schemeClr>
                </a:solidFill>
                <a:latin typeface="3ds"/>
                <a:ea typeface="+mn-lt"/>
                <a:cs typeface="+mn-lt"/>
              </a:rPr>
              <a:t>.[1]</a:t>
            </a:r>
            <a:endParaRPr lang="en-GB" sz="1100" dirty="0">
              <a:solidFill>
                <a:schemeClr val="tx1">
                  <a:lumMod val="65000"/>
                  <a:lumOff val="35000"/>
                </a:schemeClr>
              </a:solidFill>
              <a:latin typeface="3ds"/>
            </a:endParaRPr>
          </a:p>
          <a:p>
            <a:pPr>
              <a:buNone/>
            </a:pPr>
            <a:r>
              <a:rPr lang="en-GB" sz="1100" dirty="0">
                <a:solidFill>
                  <a:schemeClr val="tx1">
                    <a:lumMod val="65000"/>
                    <a:lumOff val="35000"/>
                  </a:schemeClr>
                </a:solidFill>
                <a:latin typeface="3ds"/>
                <a:ea typeface="+mn-lt"/>
                <a:cs typeface="+mn-lt"/>
              </a:rPr>
              <a:t>2. Static and Dynamic Torque:</a:t>
            </a:r>
            <a:endParaRPr lang="en-GB" sz="1100" dirty="0">
              <a:solidFill>
                <a:schemeClr val="tx1">
                  <a:lumMod val="65000"/>
                  <a:lumOff val="35000"/>
                </a:schemeClr>
              </a:solidFill>
              <a:latin typeface="3ds"/>
            </a:endParaRPr>
          </a:p>
          <a:p>
            <a:pPr>
              <a:buNone/>
            </a:pPr>
            <a:r>
              <a:rPr lang="en-GB" sz="1100" dirty="0">
                <a:solidFill>
                  <a:schemeClr val="tx1">
                    <a:lumMod val="65000"/>
                    <a:lumOff val="35000"/>
                  </a:schemeClr>
                </a:solidFill>
                <a:latin typeface="3ds"/>
                <a:ea typeface="+mn-lt"/>
                <a:cs typeface="+mn-lt"/>
              </a:rPr>
              <a:t>   - Positive Static Torque: The helical turbine showed a positive static torque coefficient for all rotor angles, ensuring the turbine starts rotating with minimal wind</a:t>
            </a:r>
            <a:r>
              <a:rPr lang="en-GB" sz="1100">
                <a:solidFill>
                  <a:schemeClr val="tx1">
                    <a:lumMod val="65000"/>
                    <a:lumOff val="35000"/>
                  </a:schemeClr>
                </a:solidFill>
                <a:latin typeface="3ds"/>
                <a:ea typeface="+mn-lt"/>
                <a:cs typeface="+mn-lt"/>
              </a:rPr>
              <a:t>.[2]</a:t>
            </a:r>
            <a:endParaRPr lang="en-GB" sz="1100" dirty="0">
              <a:solidFill>
                <a:schemeClr val="tx1">
                  <a:lumMod val="65000"/>
                  <a:lumOff val="35000"/>
                </a:schemeClr>
              </a:solidFill>
              <a:latin typeface="3ds"/>
            </a:endParaRPr>
          </a:p>
          <a:p>
            <a:pPr>
              <a:buNone/>
            </a:pPr>
            <a:r>
              <a:rPr lang="en-GB" sz="1100" dirty="0">
                <a:solidFill>
                  <a:schemeClr val="tx1">
                    <a:lumMod val="65000"/>
                    <a:lumOff val="35000"/>
                  </a:schemeClr>
                </a:solidFill>
                <a:latin typeface="3ds"/>
                <a:ea typeface="+mn-lt"/>
                <a:cs typeface="+mn-lt"/>
              </a:rPr>
              <a:t>   - Stable Dynamic Torque: The dynamic torque coefficient of the helical </a:t>
            </a:r>
            <a:r>
              <a:rPr lang="en-GB" sz="1100" dirty="0" err="1">
                <a:solidFill>
                  <a:schemeClr val="tx1">
                    <a:lumMod val="65000"/>
                    <a:lumOff val="35000"/>
                  </a:schemeClr>
                </a:solidFill>
                <a:latin typeface="3ds"/>
                <a:ea typeface="+mn-lt"/>
                <a:cs typeface="+mn-lt"/>
              </a:rPr>
              <a:t>Savonius</a:t>
            </a:r>
            <a:r>
              <a:rPr lang="en-GB" sz="1100" dirty="0">
                <a:solidFill>
                  <a:schemeClr val="tx1">
                    <a:lumMod val="65000"/>
                    <a:lumOff val="35000"/>
                  </a:schemeClr>
                </a:solidFill>
                <a:latin typeface="3ds"/>
                <a:ea typeface="+mn-lt"/>
                <a:cs typeface="+mn-lt"/>
              </a:rPr>
              <a:t> turbine was less variable during rotation compared to the two-stage turbine, making it more reliable under fluctuating wind speeds</a:t>
            </a:r>
            <a:r>
              <a:rPr lang="en-GB" sz="1100">
                <a:solidFill>
                  <a:schemeClr val="tx1">
                    <a:lumMod val="65000"/>
                    <a:lumOff val="35000"/>
                  </a:schemeClr>
                </a:solidFill>
                <a:latin typeface="3ds"/>
                <a:ea typeface="+mn-lt"/>
                <a:cs typeface="+mn-lt"/>
              </a:rPr>
              <a:t>[2]</a:t>
            </a:r>
            <a:endParaRPr lang="en-GB" sz="1100" dirty="0">
              <a:solidFill>
                <a:schemeClr val="tx1">
                  <a:lumMod val="65000"/>
                  <a:lumOff val="35000"/>
                </a:schemeClr>
              </a:solidFill>
              <a:latin typeface="3ds"/>
            </a:endParaRPr>
          </a:p>
          <a:p>
            <a:pPr>
              <a:buNone/>
            </a:pPr>
            <a:r>
              <a:rPr lang="en-GB" sz="1100" dirty="0">
                <a:solidFill>
                  <a:schemeClr val="tx1">
                    <a:lumMod val="65000"/>
                    <a:lumOff val="35000"/>
                  </a:schemeClr>
                </a:solidFill>
                <a:latin typeface="3ds"/>
                <a:ea typeface="+mn-lt"/>
                <a:cs typeface="+mn-lt"/>
              </a:rPr>
              <a:t>3. Tip Speed Ratio (TSR):</a:t>
            </a:r>
            <a:endParaRPr lang="en-GB" sz="1100" dirty="0">
              <a:solidFill>
                <a:schemeClr val="tx1">
                  <a:lumMod val="65000"/>
                  <a:lumOff val="35000"/>
                </a:schemeClr>
              </a:solidFill>
              <a:latin typeface="3ds"/>
            </a:endParaRPr>
          </a:p>
          <a:p>
            <a:pPr>
              <a:buNone/>
            </a:pPr>
            <a:r>
              <a:rPr lang="en-GB" sz="1100" dirty="0">
                <a:solidFill>
                  <a:schemeClr val="tx1">
                    <a:lumMod val="65000"/>
                    <a:lumOff val="35000"/>
                  </a:schemeClr>
                </a:solidFill>
                <a:latin typeface="3ds"/>
                <a:ea typeface="+mn-lt"/>
                <a:cs typeface="+mn-lt"/>
              </a:rPr>
              <a:t>   - The optimal TSR for the helical </a:t>
            </a:r>
            <a:r>
              <a:rPr lang="en-GB" sz="1100" dirty="0" err="1">
                <a:solidFill>
                  <a:schemeClr val="tx1">
                    <a:lumMod val="65000"/>
                    <a:lumOff val="35000"/>
                  </a:schemeClr>
                </a:solidFill>
                <a:latin typeface="3ds"/>
                <a:ea typeface="+mn-lt"/>
                <a:cs typeface="+mn-lt"/>
              </a:rPr>
              <a:t>Savonius</a:t>
            </a:r>
            <a:r>
              <a:rPr lang="en-GB" sz="1100" dirty="0">
                <a:solidFill>
                  <a:schemeClr val="tx1">
                    <a:lumMod val="65000"/>
                    <a:lumOff val="35000"/>
                  </a:schemeClr>
                </a:solidFill>
                <a:latin typeface="3ds"/>
                <a:ea typeface="+mn-lt"/>
                <a:cs typeface="+mn-lt"/>
              </a:rPr>
              <a:t> turbine was 0.65, at which the turbine produced the highest efficiency and power output. Lower TSR values yielded higher torque but less power, whereas higher TSR values reduced both torque and power output</a:t>
            </a:r>
            <a:r>
              <a:rPr lang="en-GB" sz="1100">
                <a:solidFill>
                  <a:schemeClr val="tx1">
                    <a:lumMod val="65000"/>
                    <a:lumOff val="35000"/>
                  </a:schemeClr>
                </a:solidFill>
                <a:latin typeface="3ds"/>
                <a:ea typeface="+mn-lt"/>
                <a:cs typeface="+mn-lt"/>
              </a:rPr>
              <a:t>[2]</a:t>
            </a:r>
            <a:endParaRPr lang="en-GB" sz="1100" dirty="0">
              <a:solidFill>
                <a:schemeClr val="tx1">
                  <a:lumMod val="65000"/>
                  <a:lumOff val="35000"/>
                </a:schemeClr>
              </a:solidFill>
              <a:latin typeface="3ds"/>
            </a:endParaRPr>
          </a:p>
          <a:p>
            <a:pPr>
              <a:buNone/>
            </a:pPr>
            <a:r>
              <a:rPr lang="en-GB" sz="1100" dirty="0">
                <a:solidFill>
                  <a:schemeClr val="tx1">
                    <a:lumMod val="65000"/>
                    <a:lumOff val="35000"/>
                  </a:schemeClr>
                </a:solidFill>
                <a:latin typeface="3ds"/>
                <a:ea typeface="+mn-lt"/>
                <a:cs typeface="+mn-lt"/>
              </a:rPr>
              <a:t>   - Wind Power Optimization: The findings from this paper suggest that using a three-bladed </a:t>
            </a:r>
            <a:r>
              <a:rPr lang="en-GB" sz="1100" dirty="0" err="1">
                <a:solidFill>
                  <a:schemeClr val="tx1">
                    <a:lumMod val="65000"/>
                    <a:lumOff val="35000"/>
                  </a:schemeClr>
                </a:solidFill>
                <a:latin typeface="3ds"/>
                <a:ea typeface="+mn-lt"/>
                <a:cs typeface="+mn-lt"/>
              </a:rPr>
              <a:t>Savonius</a:t>
            </a:r>
            <a:r>
              <a:rPr lang="en-GB" sz="1100" dirty="0">
                <a:solidFill>
                  <a:schemeClr val="tx1">
                    <a:lumMod val="65000"/>
                    <a:lumOff val="35000"/>
                  </a:schemeClr>
                </a:solidFill>
                <a:latin typeface="3ds"/>
                <a:ea typeface="+mn-lt"/>
                <a:cs typeface="+mn-lt"/>
              </a:rPr>
              <a:t> turbine with optimized blade geometry (such as overlapping blades and end plates) can further enhance the turbine's ability to operate efficiently in low wind speeds. This is particularly useful for your application where wind speeds may fluctuate</a:t>
            </a:r>
            <a:r>
              <a:rPr lang="en-GB" sz="1100">
                <a:solidFill>
                  <a:schemeClr val="tx1">
                    <a:lumMod val="65000"/>
                    <a:lumOff val="35000"/>
                  </a:schemeClr>
                </a:solidFill>
                <a:latin typeface="3ds"/>
                <a:ea typeface="+mn-lt"/>
                <a:cs typeface="+mn-lt"/>
              </a:rPr>
              <a:t>.[2]</a:t>
            </a:r>
            <a:endParaRPr lang="en-GB" sz="1100" dirty="0">
              <a:solidFill>
                <a:schemeClr val="tx1">
                  <a:lumMod val="65000"/>
                  <a:lumOff val="35000"/>
                </a:schemeClr>
              </a:solidFill>
              <a:latin typeface="3ds"/>
            </a:endParaRPr>
          </a:p>
          <a:p>
            <a:pPr>
              <a:buNone/>
            </a:pPr>
            <a:r>
              <a:rPr lang="en-GB" sz="1100" dirty="0">
                <a:solidFill>
                  <a:schemeClr val="tx1">
                    <a:lumMod val="65000"/>
                    <a:lumOff val="35000"/>
                  </a:schemeClr>
                </a:solidFill>
                <a:latin typeface="3ds"/>
                <a:ea typeface="+mn-lt"/>
                <a:cs typeface="+mn-lt"/>
              </a:rPr>
              <a:t>   - Steady Power Output: The smooth torque generated by </a:t>
            </a:r>
            <a:r>
              <a:rPr lang="en-GB" sz="1100" dirty="0" err="1">
                <a:solidFill>
                  <a:schemeClr val="tx1">
                    <a:lumMod val="65000"/>
                    <a:lumOff val="35000"/>
                  </a:schemeClr>
                </a:solidFill>
                <a:latin typeface="3ds"/>
                <a:ea typeface="+mn-lt"/>
                <a:cs typeface="+mn-lt"/>
              </a:rPr>
              <a:t>Savonius</a:t>
            </a:r>
            <a:r>
              <a:rPr lang="en-GB" sz="1100" dirty="0">
                <a:solidFill>
                  <a:schemeClr val="tx1">
                    <a:lumMod val="65000"/>
                    <a:lumOff val="35000"/>
                  </a:schemeClr>
                </a:solidFill>
                <a:latin typeface="3ds"/>
                <a:ea typeface="+mn-lt"/>
                <a:cs typeface="+mn-lt"/>
              </a:rPr>
              <a:t> turbines would provide a more consistent power output, ideal for energy harvesting from passing vehicles on highways or roadside environments with variable wind conditions</a:t>
            </a:r>
            <a:r>
              <a:rPr lang="en-GB" sz="1100">
                <a:solidFill>
                  <a:schemeClr val="tx1">
                    <a:lumMod val="65000"/>
                    <a:lumOff val="35000"/>
                  </a:schemeClr>
                </a:solidFill>
                <a:latin typeface="3ds"/>
                <a:ea typeface="+mn-lt"/>
                <a:cs typeface="+mn-lt"/>
              </a:rPr>
              <a:t>.[1]</a:t>
            </a:r>
            <a:endParaRPr lang="en-GB" sz="1100" dirty="0">
              <a:solidFill>
                <a:schemeClr val="tx1">
                  <a:lumMod val="65000"/>
                  <a:lumOff val="35000"/>
                </a:schemeClr>
              </a:solidFill>
              <a:latin typeface="3ds"/>
            </a:endParaRPr>
          </a:p>
        </p:txBody>
      </p:sp>
    </p:spTree>
    <p:extLst>
      <p:ext uri="{BB962C8B-B14F-4D97-AF65-F5344CB8AC3E}">
        <p14:creationId xmlns:p14="http://schemas.microsoft.com/office/powerpoint/2010/main" val="2791361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p17">
            <a:extLst>
              <a:ext uri="{FF2B5EF4-FFF2-40B4-BE49-F238E27FC236}">
                <a16:creationId xmlns:a16="http://schemas.microsoft.com/office/drawing/2014/main" id="{FFEC1DA6-3AC5-0B42-B086-D6DD50543C5C}"/>
              </a:ext>
            </a:extLst>
          </p:cNvPr>
          <p:cNvSpPr txBox="1">
            <a:spLocks noGrp="1"/>
          </p:cNvSpPr>
          <p:nvPr>
            <p:ph type="title" idx="4294967295"/>
          </p:nvPr>
        </p:nvSpPr>
        <p:spPr>
          <a:xfrm>
            <a:off x="57954" y="304800"/>
            <a:ext cx="5924283" cy="10525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Final solution &amp; Innovation </a:t>
            </a:r>
            <a:endParaRPr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sp>
        <p:nvSpPr>
          <p:cNvPr id="4" name="Google Shape;99;p17">
            <a:extLst>
              <a:ext uri="{FF2B5EF4-FFF2-40B4-BE49-F238E27FC236}">
                <a16:creationId xmlns:a16="http://schemas.microsoft.com/office/drawing/2014/main" id="{81E21C33-C7F3-CF46-9011-292D0347EDB8}"/>
              </a:ext>
            </a:extLst>
          </p:cNvPr>
          <p:cNvSpPr txBox="1">
            <a:spLocks/>
          </p:cNvSpPr>
          <p:nvPr/>
        </p:nvSpPr>
        <p:spPr>
          <a:xfrm>
            <a:off x="68618" y="1006790"/>
            <a:ext cx="5271892" cy="231073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Solution: </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A hybrid energy system combining wind turbines and solar panels, harnessing vehicle induced wind and sunlight for continuous power generation.</a:t>
            </a:r>
          </a:p>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p>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Benefits: </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Provides reliable energy in areas lacking ideal conditions (low wind speeds or inconsistent sunlight) such as highways. Users achieve green energy generation with minimal geographical limitations.</a:t>
            </a:r>
          </a:p>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p>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Unique Features: </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Utilizes traffic induced wind, making it innovative and suitable for roadside applications where conventional wind turbines are ineffective. The modular design enhances scalability and cost efficiency.</a:t>
            </a:r>
          </a:p>
          <a:p>
            <a:pPr marL="0" indent="0">
              <a:spcBef>
                <a:spcPts val="0"/>
              </a:spcBef>
              <a:buNone/>
            </a:pPr>
            <a:endPar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a:p>
            <a:pPr marL="0" indent="0">
              <a:spcBef>
                <a:spcPts val="0"/>
              </a:spcBef>
              <a:buNone/>
            </a:pP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 </a:t>
            </a:r>
            <a:r>
              <a:rPr lang="en-US" sz="1200" b="1">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Usability and Feasibility: </a:t>
            </a:r>
            <a:r>
              <a:rPr lang="en-US"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rPr>
              <a:t>The system is easily deployable along highways, adaptable to various traffic conditions, and maximizes energy output while decentralizing power generation.</a:t>
            </a:r>
            <a:endParaRPr lang="en-GB" sz="1200">
              <a:solidFill>
                <a:schemeClr val="tx1">
                  <a:lumMod val="65000"/>
                  <a:lumOff val="35000"/>
                </a:schemeClr>
              </a:solidFill>
              <a:latin typeface="3ds" panose="02000503020000020004" pitchFamily="50" charset="0"/>
              <a:ea typeface="Helvetica Neue" panose="02000503000000020004" pitchFamily="2" charset="0"/>
              <a:cs typeface="Helvetica Neue" panose="02000503000000020004" pitchFamily="2" charset="0"/>
              <a:sym typeface="Raleway"/>
            </a:endParaRPr>
          </a:p>
        </p:txBody>
      </p:sp>
      <p:pic>
        <p:nvPicPr>
          <p:cNvPr id="2" name="Picture 1">
            <a:extLst>
              <a:ext uri="{FF2B5EF4-FFF2-40B4-BE49-F238E27FC236}">
                <a16:creationId xmlns:a16="http://schemas.microsoft.com/office/drawing/2014/main" id="{9D91E27D-CC64-12BE-AA08-F43D0A80B532}"/>
              </a:ext>
            </a:extLst>
          </p:cNvPr>
          <p:cNvPicPr>
            <a:picLocks noChangeAspect="1"/>
          </p:cNvPicPr>
          <p:nvPr/>
        </p:nvPicPr>
        <p:blipFill>
          <a:blip r:embed="rId3"/>
          <a:stretch>
            <a:fillRect/>
          </a:stretch>
        </p:blipFill>
        <p:spPr>
          <a:xfrm>
            <a:off x="6308287" y="621196"/>
            <a:ext cx="2838774" cy="3901109"/>
          </a:xfrm>
          <a:prstGeom prst="rect">
            <a:avLst/>
          </a:prstGeom>
        </p:spPr>
      </p:pic>
    </p:spTree>
    <p:extLst>
      <p:ext uri="{BB962C8B-B14F-4D97-AF65-F5344CB8AC3E}">
        <p14:creationId xmlns:p14="http://schemas.microsoft.com/office/powerpoint/2010/main" val="4247494868"/>
      </p:ext>
    </p:extLst>
  </p:cSld>
  <p:clrMapOvr>
    <a:masterClrMapping/>
  </p:clrMapOvr>
</p:sld>
</file>

<file path=ppt/theme/theme1.xml><?xml version="1.0" encoding="utf-8"?>
<a:theme xmlns:a="http://schemas.openxmlformats.org/drawingml/2006/main" name="2_3DS_CAT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411096D6-055E-4C4B-AADA-886FBB470F68}"/>
    </a:ext>
  </a:extLst>
</a:theme>
</file>

<file path=ppt/theme/theme10.xml><?xml version="1.0" encoding="utf-8"?>
<a:theme xmlns:a="http://schemas.openxmlformats.org/drawingml/2006/main" name="11_3DS_BIO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5B48B88D-7D70-4189-A42C-4B9173B7203B}"/>
    </a:ext>
  </a:extLst>
</a:theme>
</file>

<file path=ppt/theme/theme11.xml><?xml version="1.0" encoding="utf-8"?>
<a:theme xmlns:a="http://schemas.openxmlformats.org/drawingml/2006/main" name="12_3DS_NETVIBES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F33B4D98-9BA9-48B5-863F-59FBD2A8D187}"/>
    </a:ext>
  </a:extLst>
</a:theme>
</file>

<file path=ppt/theme/theme12.xml><?xml version="1.0" encoding="utf-8"?>
<a:theme xmlns:a="http://schemas.openxmlformats.org/drawingml/2006/main" name="13_3DS_3DEXCITE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4FEF90BA-7162-4845-B05F-F5EA23A6CFB6}"/>
    </a:ext>
  </a:ext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3DS_SOLIDWORKS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7241305C-3B1E-4B02-BF31-38B3A4260B42}"/>
    </a:ext>
  </a:extLst>
</a:theme>
</file>

<file path=ppt/theme/theme3.xml><?xml version="1.0" encoding="utf-8"?>
<a:theme xmlns:a="http://schemas.openxmlformats.org/drawingml/2006/main" name="4_3DS_ENO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1B671D29-20CE-4F0E-8C7E-AAE5D1DA4FD0}"/>
    </a:ext>
  </a:extLst>
</a:theme>
</file>

<file path=ppt/theme/theme4.xml><?xml version="1.0" encoding="utf-8"?>
<a:theme xmlns:a="http://schemas.openxmlformats.org/drawingml/2006/main" name="5_3DS_DELM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20CFD681-0A94-49F5-BBF4-A6125E716984}"/>
    </a:ext>
  </a:extLst>
</a:theme>
</file>

<file path=ppt/theme/theme5.xml><?xml version="1.0" encoding="utf-8"?>
<a:theme xmlns:a="http://schemas.openxmlformats.org/drawingml/2006/main" name="6_3DS_SIMUL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D11FAF20-BC75-4E22-9A83-6DE1A8E85A29}"/>
    </a:ext>
  </a:extLst>
</a:theme>
</file>

<file path=ppt/theme/theme6.xml><?xml version="1.0" encoding="utf-8"?>
<a:theme xmlns:a="http://schemas.openxmlformats.org/drawingml/2006/main" name="7_3DS_GEO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A7B7EEB1-C1D1-4029-A284-3FCD077685BD}"/>
    </a:ext>
  </a:extLst>
</a:theme>
</file>

<file path=ppt/theme/theme7.xml><?xml version="1.0" encoding="utf-8"?>
<a:theme xmlns:a="http://schemas.openxmlformats.org/drawingml/2006/main" name="8_3DS_EXALEAD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63934457-0F4D-4309-B7B6-B99236CEF292}"/>
    </a:ext>
  </a:extLst>
</a:theme>
</file>

<file path=ppt/theme/theme8.xml><?xml version="1.0" encoding="utf-8"?>
<a:theme xmlns:a="http://schemas.openxmlformats.org/drawingml/2006/main" name="9_3DS_3D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88BA5469-FCEB-4406-B684-E3166A1F15A2}"/>
    </a:ext>
  </a:extLst>
</a:theme>
</file>

<file path=ppt/theme/theme9.xml><?xml version="1.0" encoding="utf-8"?>
<a:theme xmlns:a="http://schemas.openxmlformats.org/drawingml/2006/main" name="10_3DS_3DSWYM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72F83C28-6BA4-4FA8-8316-31132DB0AE82}"/>
    </a:ext>
  </a:extLst>
</a:theme>
</file>

<file path=docProps/app.xml><?xml version="1.0" encoding="utf-8"?>
<Properties xmlns="http://schemas.openxmlformats.org/officeDocument/2006/extended-properties" xmlns:vt="http://schemas.openxmlformats.org/officeDocument/2006/docPropsVTypes">
  <Template>blank</Template>
  <TotalTime>0</TotalTime>
  <Words>3681</Words>
  <Application>Microsoft Office PowerPoint</Application>
  <PresentationFormat>On-screen Show (16:9)</PresentationFormat>
  <Paragraphs>265</Paragraphs>
  <Slides>24</Slides>
  <Notes>17</Notes>
  <HiddenSlides>0</HiddenSlides>
  <MMClips>0</MMClips>
  <ScaleCrop>false</ScaleCrop>
  <HeadingPairs>
    <vt:vector size="6" baseType="variant">
      <vt:variant>
        <vt:lpstr>Fonts Used</vt:lpstr>
      </vt:variant>
      <vt:variant>
        <vt:i4>9</vt:i4>
      </vt:variant>
      <vt:variant>
        <vt:lpstr>Theme</vt:lpstr>
      </vt:variant>
      <vt:variant>
        <vt:i4>14</vt:i4>
      </vt:variant>
      <vt:variant>
        <vt:lpstr>Slide Titles</vt:lpstr>
      </vt:variant>
      <vt:variant>
        <vt:i4>24</vt:i4>
      </vt:variant>
    </vt:vector>
  </HeadingPairs>
  <TitlesOfParts>
    <vt:vector size="47" baseType="lpstr">
      <vt:lpstr>3ds</vt:lpstr>
      <vt:lpstr>3ds Condensed</vt:lpstr>
      <vt:lpstr>Aptos</vt:lpstr>
      <vt:lpstr>Arial</vt:lpstr>
      <vt:lpstr>Arial Narrow</vt:lpstr>
      <vt:lpstr>Calibri</vt:lpstr>
      <vt:lpstr>Helvetica Neue</vt:lpstr>
      <vt:lpstr>Raleway</vt:lpstr>
      <vt:lpstr>Wingdings 3</vt:lpstr>
      <vt:lpstr>2_3DS_CATIA Template_2015</vt:lpstr>
      <vt:lpstr>3_3DS_SOLIDWORKS Template_2015</vt:lpstr>
      <vt:lpstr>4_3DS_ENOVIA Template_2015</vt:lpstr>
      <vt:lpstr>5_3DS_DELMIA Template_2015</vt:lpstr>
      <vt:lpstr>6_3DS_SIMULIA Template_2015</vt:lpstr>
      <vt:lpstr>7_3DS_GEOVIA Template_2015</vt:lpstr>
      <vt:lpstr>8_3DS_EXALEAD Template_2015</vt:lpstr>
      <vt:lpstr>9_3DS_3DVIA Template_2015</vt:lpstr>
      <vt:lpstr>10_3DS_3DSWYM Template_2015</vt:lpstr>
      <vt:lpstr>11_3DS_BIOVIA Template_2015</vt:lpstr>
      <vt:lpstr>12_3DS_NETVIBES Template_2015</vt:lpstr>
      <vt:lpstr>13_3DS_3DEXCITE Template_2015</vt:lpstr>
      <vt:lpstr>1_Office Theme</vt:lpstr>
      <vt:lpstr>Office Theme</vt:lpstr>
      <vt:lpstr>PowerPoint Presentation</vt:lpstr>
      <vt:lpstr>Team Name</vt:lpstr>
      <vt:lpstr>Problem Identified</vt:lpstr>
      <vt:lpstr>Problem Identified</vt:lpstr>
      <vt:lpstr>Problem Identified</vt:lpstr>
      <vt:lpstr>Significance</vt:lpstr>
      <vt:lpstr>Significance</vt:lpstr>
      <vt:lpstr>Research findings</vt:lpstr>
      <vt:lpstr>Final solution &amp; Innovation </vt:lpstr>
      <vt:lpstr>Final CAD Product Images </vt:lpstr>
      <vt:lpstr>Final CAD Product Images </vt:lpstr>
      <vt:lpstr>Product Design Specifications</vt:lpstr>
      <vt:lpstr>Product Details</vt:lpstr>
      <vt:lpstr>Product Reflection</vt:lpstr>
      <vt:lpstr>Design Process</vt:lpstr>
      <vt:lpstr>Impact of your solution</vt:lpstr>
      <vt:lpstr>Impact of your solution</vt:lpstr>
      <vt:lpstr>Sustainability</vt:lpstr>
      <vt:lpstr>Sustainability</vt:lpstr>
      <vt:lpstr>Sustainability</vt:lpstr>
      <vt:lpstr>Sustainability</vt:lpstr>
      <vt:lpstr>Business Viability</vt:lpstr>
      <vt:lpstr>Business Viability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PATIL Sushil M</dc:creator>
  <cp:lastModifiedBy>Dharmansh Vyas</cp:lastModifiedBy>
  <cp:revision>18</cp:revision>
  <cp:lastPrinted>2013-06-27T08:50:33Z</cp:lastPrinted>
  <dcterms:created xsi:type="dcterms:W3CDTF">2019-08-22T06:43:30Z</dcterms:created>
  <dcterms:modified xsi:type="dcterms:W3CDTF">2025-01-19T14:18:30Z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Version">
    <vt:lpwstr>1.0</vt:lpwstr>
  </property>
</Properties>
</file>